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79" r:id="rId4"/>
    <p:sldId id="480" r:id="rId5"/>
    <p:sldId id="482" r:id="rId6"/>
    <p:sldId id="488" r:id="rId7"/>
    <p:sldId id="489" r:id="rId8"/>
    <p:sldId id="490" r:id="rId9"/>
    <p:sldId id="491" r:id="rId10"/>
    <p:sldId id="492" r:id="rId11"/>
    <p:sldId id="493" r:id="rId12"/>
    <p:sldId id="494" r:id="rId13"/>
    <p:sldId id="495" r:id="rId14"/>
    <p:sldId id="496" r:id="rId15"/>
    <p:sldId id="500" r:id="rId16"/>
    <p:sldId id="501" r:id="rId17"/>
    <p:sldId id="497" r:id="rId18"/>
    <p:sldId id="502" r:id="rId19"/>
    <p:sldId id="503" r:id="rId20"/>
    <p:sldId id="504" r:id="rId21"/>
    <p:sldId id="505" r:id="rId22"/>
    <p:sldId id="506" r:id="rId23"/>
    <p:sldId id="507" r:id="rId24"/>
    <p:sldId id="508" r:id="rId25"/>
    <p:sldId id="509" r:id="rId26"/>
    <p:sldId id="510" r:id="rId27"/>
    <p:sldId id="511" r:id="rId28"/>
    <p:sldId id="512" r:id="rId29"/>
    <p:sldId id="513" r:id="rId30"/>
    <p:sldId id="514" r:id="rId31"/>
    <p:sldId id="515" r:id="rId32"/>
    <p:sldId id="516" r:id="rId33"/>
    <p:sldId id="517" r:id="rId34"/>
    <p:sldId id="51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Domein G risico en informatie.</a:t>
            </a:r>
            <a:endParaRPr lang="nl-NL" dirty="0"/>
          </a:p>
        </p:txBody>
      </p:sp>
      <p:sp>
        <p:nvSpPr>
          <p:cNvPr id="3" name="Tijdelijke aanduiding voor inhoud 2"/>
          <p:cNvSpPr>
            <a:spLocks noGrp="1"/>
          </p:cNvSpPr>
          <p:nvPr>
            <p:ph idx="1"/>
          </p:nvPr>
        </p:nvSpPr>
        <p:spPr/>
        <p:txBody>
          <a:bodyPr>
            <a:normAutofit/>
          </a:bodyPr>
          <a:lstStyle/>
          <a:p>
            <a:r>
              <a:rPr lang="nl-NL" sz="3600" dirty="0" smtClean="0"/>
              <a:t>Risico en verzekeren:</a:t>
            </a:r>
            <a:endParaRPr lang="nl-NL" sz="3600" dirty="0"/>
          </a:p>
        </p:txBody>
      </p:sp>
    </p:spTree>
    <p:extLst>
      <p:ext uri="{BB962C8B-B14F-4D97-AF65-F5344CB8AC3E}">
        <p14:creationId xmlns:p14="http://schemas.microsoft.com/office/powerpoint/2010/main" val="1156324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3137" y="300789"/>
            <a:ext cx="8840865" cy="1629611"/>
          </a:xfrm>
        </p:spPr>
        <p:txBody>
          <a:bodyPr/>
          <a:lstStyle/>
          <a:p>
            <a:r>
              <a:rPr lang="nl-NL" dirty="0" smtClean="0"/>
              <a:t>Begrippen die hiermee te maken hebben.</a:t>
            </a:r>
            <a:r>
              <a:rPr lang="nl-NL" dirty="0" smtClean="0"/>
              <a:t>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336259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312821" y="1467853"/>
            <a:ext cx="9276347" cy="5137484"/>
          </a:xfrm>
        </p:spPr>
        <p:txBody>
          <a:bodyPr>
            <a:normAutofit fontScale="92500" lnSpcReduction="20000"/>
          </a:bodyPr>
          <a:lstStyle/>
          <a:p>
            <a:r>
              <a:rPr lang="nl-NL" sz="2500" dirty="0" smtClean="0"/>
              <a:t>Omdat er altijd iets mis kan gaan </a:t>
            </a:r>
            <a:r>
              <a:rPr lang="nl-NL" sz="2500" dirty="0" smtClean="0">
                <a:sym typeface="Wingdings" panose="05000000000000000000" pitchFamily="2" charset="2"/>
              </a:rPr>
              <a:t> bescherming mensen  verplichten verzekeringen (WA verzekering, WAO, zorgverzekering</a:t>
            </a:r>
            <a:r>
              <a:rPr lang="nl-NL" sz="2500" dirty="0" smtClean="0">
                <a:sym typeface="Wingdings" panose="05000000000000000000" pitchFamily="2" charset="2"/>
              </a:rPr>
              <a:t>).</a:t>
            </a:r>
            <a:endParaRPr lang="nl-NL" sz="2500" dirty="0" smtClean="0"/>
          </a:p>
          <a:p>
            <a:r>
              <a:rPr lang="nl-NL" sz="2500" dirty="0" smtClean="0"/>
              <a:t>Mensen hebben risico aversie </a:t>
            </a:r>
            <a:r>
              <a:rPr lang="nl-NL" sz="2500" dirty="0" smtClean="0">
                <a:sym typeface="Wingdings" panose="05000000000000000000" pitchFamily="2" charset="2"/>
              </a:rPr>
              <a:t> rede dat mensen zich verzekeren. (mensen willen risico ontwijken)</a:t>
            </a:r>
          </a:p>
          <a:p>
            <a:endParaRPr lang="nl-NL" sz="2500" dirty="0" smtClean="0"/>
          </a:p>
          <a:p>
            <a:r>
              <a:rPr lang="nl-NL" sz="2500" dirty="0" smtClean="0"/>
              <a:t>Verzekering: overeenkomst tussen verzekeraar en verzekerde waarbij de verzekerde premie betaald en een bepaalde garantie heeft wanneer een gebeurtenis plaatsvind.</a:t>
            </a:r>
          </a:p>
          <a:p>
            <a:r>
              <a:rPr lang="nl-NL" sz="2500" dirty="0" err="1" smtClean="0"/>
              <a:t>Bvb</a:t>
            </a:r>
            <a:r>
              <a:rPr lang="nl-NL" sz="2500" dirty="0" smtClean="0"/>
              <a:t> wanneer ik schade toebreng aan andere tijdens autorijden, betaald de verzekering deze schade (gedeeltelijk of volledig).</a:t>
            </a:r>
          </a:p>
          <a:p>
            <a:r>
              <a:rPr lang="nl-NL" sz="2500" dirty="0" smtClean="0"/>
              <a:t>Wanneer ik ziek wordt, betaald de verzekering de kosten van de gezondheidzorg die ik nodig heb</a:t>
            </a:r>
            <a:r>
              <a:rPr lang="nl-NL" sz="2500" dirty="0" smtClean="0"/>
              <a:t>.</a:t>
            </a:r>
          </a:p>
          <a:p>
            <a:r>
              <a:rPr lang="nl-NL" sz="2500" dirty="0" smtClean="0"/>
              <a:t>Als de verzekering probeert bepaalde mensen wel of niet te verzekeren spreken we van </a:t>
            </a:r>
            <a:r>
              <a:rPr lang="nl-NL" sz="2500" b="1" dirty="0" smtClean="0"/>
              <a:t>risico-selectie.</a:t>
            </a:r>
          </a:p>
          <a:p>
            <a:endParaRPr lang="nl-NL" sz="2500" dirty="0"/>
          </a:p>
        </p:txBody>
      </p:sp>
    </p:spTree>
    <p:extLst>
      <p:ext uri="{BB962C8B-B14F-4D97-AF65-F5344CB8AC3E}">
        <p14:creationId xmlns:p14="http://schemas.microsoft.com/office/powerpoint/2010/main" val="127622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de premie bepaald?</a:t>
            </a:r>
            <a:endParaRPr lang="nl-NL" dirty="0"/>
          </a:p>
        </p:txBody>
      </p:sp>
      <p:sp>
        <p:nvSpPr>
          <p:cNvPr id="3" name="Tijdelijke aanduiding voor inhoud 2"/>
          <p:cNvSpPr>
            <a:spLocks noGrp="1"/>
          </p:cNvSpPr>
          <p:nvPr>
            <p:ph idx="1"/>
          </p:nvPr>
        </p:nvSpPr>
        <p:spPr>
          <a:xfrm>
            <a:off x="372979" y="1564105"/>
            <a:ext cx="9541041" cy="4993106"/>
          </a:xfrm>
        </p:spPr>
        <p:txBody>
          <a:bodyPr>
            <a:normAutofit lnSpcReduction="10000"/>
          </a:bodyPr>
          <a:lstStyle/>
          <a:p>
            <a:r>
              <a:rPr lang="nl-NL" sz="2500" dirty="0" smtClean="0"/>
              <a:t>Bij particuliere verzekeringen (de verzekeringen die je zelf afsluit, die niet verplicht zijn bij de overheid als AOW, WAO).</a:t>
            </a:r>
          </a:p>
          <a:p>
            <a:r>
              <a:rPr lang="nl-NL" sz="2500" dirty="0" smtClean="0"/>
              <a:t>Wordt de premie bepaald door:</a:t>
            </a:r>
          </a:p>
          <a:p>
            <a:r>
              <a:rPr lang="nl-NL" sz="2500" dirty="0" smtClean="0"/>
              <a:t>Kans op schade * de gemiddelde hoogte van de verwachte schade.</a:t>
            </a:r>
          </a:p>
          <a:p>
            <a:r>
              <a:rPr lang="nl-NL" sz="2500" dirty="0" err="1" smtClean="0"/>
              <a:t>Cq</a:t>
            </a:r>
            <a:endParaRPr lang="nl-NL" sz="2500" dirty="0" smtClean="0"/>
          </a:p>
          <a:p>
            <a:r>
              <a:rPr lang="nl-NL" sz="2500" dirty="0" smtClean="0"/>
              <a:t>Stel dat 1 op de 10 mensen auto schade krijgt per jaar.</a:t>
            </a:r>
          </a:p>
          <a:p>
            <a:r>
              <a:rPr lang="nl-NL" sz="2500" dirty="0" smtClean="0"/>
              <a:t>En de gemiddelde schade hiervan 350 euro is.</a:t>
            </a:r>
          </a:p>
          <a:p>
            <a:r>
              <a:rPr lang="nl-NL" sz="2500" dirty="0" smtClean="0"/>
              <a:t>Dan is de premie = 0.1 (1 op 10 = 10%) * 350 = 35 euro per jaar.</a:t>
            </a:r>
          </a:p>
          <a:p>
            <a:r>
              <a:rPr lang="nl-NL" sz="2500" dirty="0" smtClean="0"/>
              <a:t>Let op: hier boven op komt nog dekking van bedrijfskosten en winstmarge!</a:t>
            </a:r>
            <a:endParaRPr lang="nl-NL" sz="2500" dirty="0"/>
          </a:p>
        </p:txBody>
      </p:sp>
    </p:spTree>
    <p:extLst>
      <p:ext uri="{BB962C8B-B14F-4D97-AF65-F5344CB8AC3E}">
        <p14:creationId xmlns:p14="http://schemas.microsoft.com/office/powerpoint/2010/main" val="382398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verzekeren zich?</a:t>
            </a:r>
            <a:endParaRPr lang="nl-NL" dirty="0"/>
          </a:p>
        </p:txBody>
      </p:sp>
      <p:sp>
        <p:nvSpPr>
          <p:cNvPr id="3" name="Tijdelijke aanduiding voor inhoud 2"/>
          <p:cNvSpPr>
            <a:spLocks noGrp="1"/>
          </p:cNvSpPr>
          <p:nvPr>
            <p:ph idx="1"/>
          </p:nvPr>
        </p:nvSpPr>
        <p:spPr>
          <a:xfrm>
            <a:off x="385011" y="1263317"/>
            <a:ext cx="9625263" cy="4778046"/>
          </a:xfrm>
        </p:spPr>
        <p:txBody>
          <a:bodyPr>
            <a:noAutofit/>
          </a:bodyPr>
          <a:lstStyle/>
          <a:p>
            <a:r>
              <a:rPr lang="nl-NL" sz="2200" dirty="0" smtClean="0"/>
              <a:t>Stel de premie voor een brandverzekering is 50 euro per jaar.</a:t>
            </a:r>
          </a:p>
          <a:p>
            <a:r>
              <a:rPr lang="nl-NL" sz="2200" dirty="0" smtClean="0"/>
              <a:t>Ik heb al een aantal keer brand gehad doordat ik bijzonder slecht kan koken. Ga ik mij verzekeren?</a:t>
            </a:r>
          </a:p>
          <a:p>
            <a:r>
              <a:rPr lang="nl-NL" sz="2200" dirty="0" smtClean="0"/>
              <a:t>Ik heb nog nooit brand gehad, ben bereid 40 euro te betalen om me toch te verzekeren. Ga ik mij verzekeren?</a:t>
            </a:r>
            <a:endParaRPr lang="nl-NL" sz="2200" dirty="0"/>
          </a:p>
          <a:p>
            <a:r>
              <a:rPr lang="nl-NL" sz="2200" dirty="0" smtClean="0"/>
              <a:t>Gevolg: goede risico’s (mensen met lage kans op schade) gaan zich niet verzekeren.</a:t>
            </a:r>
          </a:p>
          <a:p>
            <a:r>
              <a:rPr lang="nl-NL" sz="2200" dirty="0" smtClean="0"/>
              <a:t>Slechte risico’s (mensen met hoge kans op schade) gaan zich wel verzekeren.</a:t>
            </a:r>
          </a:p>
          <a:p>
            <a:r>
              <a:rPr lang="nl-NL" sz="2200" dirty="0" smtClean="0"/>
              <a:t>Gevolg: kans op schade gaat omhoog. Premie gaat omhoog.</a:t>
            </a:r>
          </a:p>
          <a:p>
            <a:r>
              <a:rPr lang="nl-NL" sz="2200" dirty="0" smtClean="0"/>
              <a:t>Hierdoor zullen nog meer goede risico’s weggaan.</a:t>
            </a:r>
          </a:p>
          <a:p>
            <a:r>
              <a:rPr lang="nl-NL" sz="2200" dirty="0" smtClean="0"/>
              <a:t>Wanneer alleen slechte risico’s zich verzekeren, en de goede risico’s niet, </a:t>
            </a:r>
            <a:r>
              <a:rPr lang="nl-NL" sz="2200" dirty="0" smtClean="0"/>
              <a:t>waardoor de premie stijgt en het proces opnieuw begint noemen </a:t>
            </a:r>
            <a:r>
              <a:rPr lang="nl-NL" sz="2200" dirty="0" smtClean="0"/>
              <a:t>we </a:t>
            </a:r>
            <a:r>
              <a:rPr lang="nl-NL" sz="2200" b="1" dirty="0" smtClean="0"/>
              <a:t>averechtse </a:t>
            </a:r>
            <a:r>
              <a:rPr lang="nl-NL" sz="2200" b="1" dirty="0" smtClean="0"/>
              <a:t>selectie</a:t>
            </a:r>
            <a:r>
              <a:rPr lang="nl-NL" sz="2200" b="1" dirty="0" smtClean="0"/>
              <a:t>. </a:t>
            </a:r>
            <a:endParaRPr lang="nl-NL" sz="2200" b="1" dirty="0" smtClean="0"/>
          </a:p>
          <a:p>
            <a:endParaRPr lang="nl-NL" sz="2200" dirty="0" smtClean="0"/>
          </a:p>
        </p:txBody>
      </p:sp>
    </p:spTree>
    <p:extLst>
      <p:ext uri="{BB962C8B-B14F-4D97-AF65-F5344CB8AC3E}">
        <p14:creationId xmlns:p14="http://schemas.microsoft.com/office/powerpoint/2010/main" val="268984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neemt meer risico.</a:t>
            </a:r>
            <a:endParaRPr lang="nl-NL" dirty="0"/>
          </a:p>
        </p:txBody>
      </p:sp>
      <p:sp>
        <p:nvSpPr>
          <p:cNvPr id="3" name="Tijdelijke aanduiding voor inhoud 2"/>
          <p:cNvSpPr>
            <a:spLocks noGrp="1"/>
          </p:cNvSpPr>
          <p:nvPr>
            <p:ph idx="1"/>
          </p:nvPr>
        </p:nvSpPr>
        <p:spPr>
          <a:xfrm>
            <a:off x="156411" y="1287379"/>
            <a:ext cx="9117591" cy="4753983"/>
          </a:xfrm>
        </p:spPr>
        <p:txBody>
          <a:bodyPr>
            <a:normAutofit/>
          </a:bodyPr>
          <a:lstStyle/>
          <a:p>
            <a:r>
              <a:rPr lang="nl-NL" sz="2500" dirty="0" smtClean="0"/>
              <a:t>Wanneer ben je voorzichtiger met je mobiel.</a:t>
            </a:r>
          </a:p>
          <a:p>
            <a:r>
              <a:rPr lang="nl-NL" sz="2500" dirty="0" smtClean="0"/>
              <a:t>Als die is verzekerd of als die niet is verzekerd?</a:t>
            </a:r>
          </a:p>
          <a:p>
            <a:r>
              <a:rPr lang="nl-NL" sz="2500" dirty="0" smtClean="0"/>
              <a:t>Het onvoorzichtig omgaan met spullen zodra je verzekerd bent, noemt men </a:t>
            </a:r>
            <a:r>
              <a:rPr lang="nl-NL" sz="2500" b="1" dirty="0" smtClean="0"/>
              <a:t>moreel wangedrag</a:t>
            </a:r>
          </a:p>
          <a:p>
            <a:r>
              <a:rPr lang="nl-NL" sz="2500" b="1" dirty="0" smtClean="0"/>
              <a:t>Hoe gaan we dit tegen?</a:t>
            </a:r>
          </a:p>
          <a:p>
            <a:r>
              <a:rPr lang="nl-NL" sz="2500" b="1" dirty="0" smtClean="0"/>
              <a:t>Eigen risico: </a:t>
            </a:r>
            <a:r>
              <a:rPr lang="nl-NL" sz="2500" dirty="0" smtClean="0"/>
              <a:t>een gedeelte van de kosten die je maakt betaal je zelf.</a:t>
            </a:r>
          </a:p>
          <a:p>
            <a:r>
              <a:rPr lang="nl-NL" sz="2500" dirty="0" smtClean="0"/>
              <a:t>Gevolg: </a:t>
            </a:r>
            <a:r>
              <a:rPr lang="nl-NL" sz="2500" dirty="0" smtClean="0">
                <a:sym typeface="Wingdings" panose="05000000000000000000" pitchFamily="2" charset="2"/>
              </a:rPr>
              <a:t> je gaat voorzichtiger om met je spullen, tenslotte je moet nu zelf een gedeelte betalen.</a:t>
            </a:r>
          </a:p>
          <a:p>
            <a:endParaRPr lang="nl-NL" sz="2500" dirty="0"/>
          </a:p>
        </p:txBody>
      </p:sp>
    </p:spTree>
    <p:extLst>
      <p:ext uri="{BB962C8B-B14F-4D97-AF65-F5344CB8AC3E}">
        <p14:creationId xmlns:p14="http://schemas.microsoft.com/office/powerpoint/2010/main" val="308476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8442"/>
            <a:ext cx="11766884" cy="1761958"/>
          </a:xfrm>
        </p:spPr>
        <p:txBody>
          <a:bodyPr/>
          <a:lstStyle/>
          <a:p>
            <a:r>
              <a:rPr lang="nl-NL" dirty="0" smtClean="0">
                <a:solidFill>
                  <a:srgbClr val="FF0000"/>
                </a:solidFill>
              </a:rPr>
              <a:t>Hoe ontstaat averechtse selectie en moreel wangedrag?</a:t>
            </a:r>
            <a:endParaRPr lang="nl-NL" dirty="0">
              <a:solidFill>
                <a:srgbClr val="FF0000"/>
              </a:solidFill>
            </a:endParaRPr>
          </a:p>
        </p:txBody>
      </p:sp>
      <p:sp>
        <p:nvSpPr>
          <p:cNvPr id="3" name="Tijdelijke aanduiding voor inhoud 2"/>
          <p:cNvSpPr>
            <a:spLocks noGrp="1"/>
          </p:cNvSpPr>
          <p:nvPr>
            <p:ph idx="1"/>
          </p:nvPr>
        </p:nvSpPr>
        <p:spPr>
          <a:xfrm>
            <a:off x="0" y="613611"/>
            <a:ext cx="11201401" cy="5558589"/>
          </a:xfrm>
        </p:spPr>
        <p:txBody>
          <a:bodyPr>
            <a:noAutofit/>
          </a:bodyPr>
          <a:lstStyle/>
          <a:p>
            <a:r>
              <a:rPr lang="nl-NL" sz="2400" dirty="0" smtClean="0"/>
              <a:t>Averechtse selectie: alleen slechte risico’s verzekeren zich</a:t>
            </a:r>
          </a:p>
          <a:p>
            <a:r>
              <a:rPr lang="nl-NL" sz="2400" dirty="0" smtClean="0"/>
              <a:t> moreel wangedrag: verzekerde gaan onvoorzichtig om met hun spullen. </a:t>
            </a:r>
          </a:p>
          <a:p>
            <a:r>
              <a:rPr lang="nl-NL" sz="2400" dirty="0" smtClean="0"/>
              <a:t>=  beide negatief voor de verzekering.</a:t>
            </a:r>
          </a:p>
          <a:p>
            <a:r>
              <a:rPr lang="nl-NL" sz="2400" dirty="0" smtClean="0"/>
              <a:t>De verzekering zou het liefst deze mensen niet verzekeren die meer kosten gaan maken dan dat ze premie betalen (slechte risico’s/morele wangedragers)</a:t>
            </a:r>
          </a:p>
          <a:p>
            <a:r>
              <a:rPr lang="nl-NL" sz="2400" dirty="0" smtClean="0"/>
              <a:t>Daarentegen: de verzekering weet niet van te voren wie deze mensen zijn, deze mensen weet dit wel van hunzelf. </a:t>
            </a:r>
          </a:p>
          <a:p>
            <a:r>
              <a:rPr lang="nl-NL" sz="2400" dirty="0" smtClean="0"/>
              <a:t>Er is sprake dat 1 partij meer informatie heeft dan de andere partij, dit noemen we </a:t>
            </a:r>
            <a:r>
              <a:rPr lang="nl-NL" sz="2400" b="1" dirty="0" smtClean="0"/>
              <a:t>asymmetrische informatie</a:t>
            </a:r>
            <a:endParaRPr lang="nl-NL" sz="2400" b="1" dirty="0"/>
          </a:p>
          <a:p>
            <a:r>
              <a:rPr lang="nl-NL" sz="2400" dirty="0" smtClean="0"/>
              <a:t>de verzekering zal onderzoek proberen te doen om deze informatie te achterhalen zodat het bijvoorbeeld door premiedifferentiatie (het geven van een hogere premie aan slechtere risico’s de averechtse selectie tegen te gaan</a:t>
            </a:r>
            <a:r>
              <a:rPr lang="nl-NL" sz="2400" dirty="0" smtClean="0"/>
              <a:t>. Of de verzekering gaat er vanuit dat alle risico’s slechte risico’s zijn.</a:t>
            </a:r>
            <a:endParaRPr lang="nl-NL" sz="2400" dirty="0"/>
          </a:p>
        </p:txBody>
      </p:sp>
    </p:spTree>
    <p:extLst>
      <p:ext uri="{BB962C8B-B14F-4D97-AF65-F5344CB8AC3E}">
        <p14:creationId xmlns:p14="http://schemas.microsoft.com/office/powerpoint/2010/main" val="44564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144379"/>
            <a:ext cx="10503568" cy="1786021"/>
          </a:xfrm>
        </p:spPr>
        <p:txBody>
          <a:bodyPr>
            <a:normAutofit fontScale="90000"/>
          </a:bodyPr>
          <a:lstStyle/>
          <a:p>
            <a:r>
              <a:rPr lang="nl-NL" dirty="0" smtClean="0">
                <a:solidFill>
                  <a:srgbClr val="FF0000"/>
                </a:solidFill>
              </a:rPr>
              <a:t>Hoe gaan we averechtse selectie tegen: hoe voorkomen we dat alleen slechte risico's zich verzekeren.</a:t>
            </a:r>
            <a:br>
              <a:rPr lang="nl-NL" dirty="0" smtClean="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312820" y="1082841"/>
            <a:ext cx="9240253" cy="4958521"/>
          </a:xfrm>
        </p:spPr>
        <p:txBody>
          <a:bodyPr>
            <a:noAutofit/>
          </a:bodyPr>
          <a:lstStyle/>
          <a:p>
            <a:r>
              <a:rPr lang="nl-NL" sz="2500" b="1" dirty="0" smtClean="0"/>
              <a:t>Collectieve dwang </a:t>
            </a:r>
            <a:r>
              <a:rPr lang="nl-NL" sz="2500" b="1" dirty="0" smtClean="0">
                <a:sym typeface="Wingdings" panose="05000000000000000000" pitchFamily="2" charset="2"/>
              </a:rPr>
              <a:t> </a:t>
            </a:r>
            <a:r>
              <a:rPr lang="nl-NL" sz="2500" dirty="0" smtClean="0"/>
              <a:t>Verplichten solidariteit: mensen worden verplicht zich te verzekeren. Hierdoor dekken de goede risico’s de extra kosten van de lagere risico’s.</a:t>
            </a:r>
          </a:p>
          <a:p>
            <a:r>
              <a:rPr lang="nl-NL" sz="2500" b="1" dirty="0" smtClean="0"/>
              <a:t>Premiedifferentiatie </a:t>
            </a:r>
            <a:r>
              <a:rPr lang="nl-NL" sz="2500" b="1" dirty="0" smtClean="0">
                <a:sym typeface="Wingdings" panose="05000000000000000000" pitchFamily="2" charset="2"/>
              </a:rPr>
              <a:t> </a:t>
            </a:r>
            <a:r>
              <a:rPr lang="nl-NL" sz="2500" dirty="0" smtClean="0">
                <a:sym typeface="Wingdings" panose="05000000000000000000" pitchFamily="2" charset="2"/>
              </a:rPr>
              <a:t>niet iedereen betaalt even veel premie </a:t>
            </a:r>
            <a:r>
              <a:rPr lang="nl-NL" sz="2500" dirty="0" err="1" smtClean="0">
                <a:sym typeface="Wingdings" panose="05000000000000000000" pitchFamily="2" charset="2"/>
              </a:rPr>
              <a:t>bvb</a:t>
            </a:r>
            <a:r>
              <a:rPr lang="nl-NL" sz="2500" dirty="0" smtClean="0">
                <a:sym typeface="Wingdings" panose="05000000000000000000" pitchFamily="2" charset="2"/>
              </a:rPr>
              <a:t> via bonus-malus regelening.</a:t>
            </a:r>
          </a:p>
          <a:p>
            <a:r>
              <a:rPr lang="nl-NL" sz="2500" dirty="0" smtClean="0">
                <a:sym typeface="Wingdings" panose="05000000000000000000" pitchFamily="2" charset="2"/>
              </a:rPr>
              <a:t>Stel je hebt nooit schade aan je auto betaal je minder premie (en heb je dus meer rede om als goed risico te blijven aangezien je minder premie betaalt)</a:t>
            </a:r>
          </a:p>
          <a:p>
            <a:r>
              <a:rPr lang="nl-NL" sz="2500" dirty="0" smtClean="0">
                <a:sym typeface="Wingdings" panose="05000000000000000000" pitchFamily="2" charset="2"/>
              </a:rPr>
              <a:t>Stel je hebt veel schade betaal je meer premie (je blijft nog steeds want doordat je veel schade hebt ben je verzekerd nog steeds beter af)</a:t>
            </a:r>
          </a:p>
          <a:p>
            <a:r>
              <a:rPr lang="nl-NL" sz="2500" dirty="0" smtClean="0">
                <a:sym typeface="Wingdings" panose="05000000000000000000" pitchFamily="2" charset="2"/>
              </a:rPr>
              <a:t>Maar denk ook : eigen risico waardoor de premies lager kunnen worden (tenslotte een gedeelte van de kosten betaal je zelf)</a:t>
            </a:r>
          </a:p>
        </p:txBody>
      </p:sp>
    </p:spTree>
    <p:extLst>
      <p:ext uri="{BB962C8B-B14F-4D97-AF65-F5344CB8AC3E}">
        <p14:creationId xmlns:p14="http://schemas.microsoft.com/office/powerpoint/2010/main" val="243055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Risico en beleggen.</a:t>
            </a:r>
            <a:endParaRPr lang="nl-NL" dirty="0"/>
          </a:p>
        </p:txBody>
      </p:sp>
      <p:sp>
        <p:nvSpPr>
          <p:cNvPr id="3" name="Tijdelijke aanduiding voor inhoud 2"/>
          <p:cNvSpPr>
            <a:spLocks noGrp="1"/>
          </p:cNvSpPr>
          <p:nvPr>
            <p:ph idx="1"/>
          </p:nvPr>
        </p:nvSpPr>
        <p:spPr/>
        <p:txBody>
          <a:bodyPr>
            <a:normAutofit/>
          </a:bodyPr>
          <a:lstStyle/>
          <a:p>
            <a:r>
              <a:rPr lang="nl-NL" sz="2500" dirty="0" smtClean="0"/>
              <a:t>Risico bij beleggen?</a:t>
            </a:r>
          </a:p>
          <a:p>
            <a:r>
              <a:rPr lang="nl-NL" sz="2500" dirty="0" smtClean="0"/>
              <a:t>Waardevermindering van je beleggingen (aandelen)</a:t>
            </a:r>
          </a:p>
          <a:p>
            <a:r>
              <a:rPr lang="nl-NL" sz="2500" dirty="0" smtClean="0"/>
              <a:t>Je investeren/belegging/lening wordt niet terug betaald.</a:t>
            </a:r>
          </a:p>
          <a:p>
            <a:r>
              <a:rPr lang="nl-NL" sz="2500" dirty="0" smtClean="0"/>
              <a:t>Je wilt gecompenseerd hiervoor worden, vaak door hogere rente/rendement te vragen.</a:t>
            </a:r>
          </a:p>
          <a:p>
            <a:endParaRPr lang="nl-NL" sz="2500" dirty="0"/>
          </a:p>
        </p:txBody>
      </p:sp>
    </p:spTree>
    <p:extLst>
      <p:ext uri="{BB962C8B-B14F-4D97-AF65-F5344CB8AC3E}">
        <p14:creationId xmlns:p14="http://schemas.microsoft.com/office/powerpoint/2010/main" val="195431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Risicovol: aandelen.</a:t>
            </a:r>
            <a:endParaRPr lang="nl-NL" dirty="0"/>
          </a:p>
        </p:txBody>
      </p:sp>
      <p:sp>
        <p:nvSpPr>
          <p:cNvPr id="3" name="Tijdelijke aanduiding voor inhoud 2"/>
          <p:cNvSpPr>
            <a:spLocks noGrp="1"/>
          </p:cNvSpPr>
          <p:nvPr>
            <p:ph idx="1"/>
          </p:nvPr>
        </p:nvSpPr>
        <p:spPr/>
        <p:txBody>
          <a:bodyPr>
            <a:normAutofit/>
          </a:bodyPr>
          <a:lstStyle/>
          <a:p>
            <a:r>
              <a:rPr lang="nl-NL" sz="2500" dirty="0"/>
              <a:t>Risicovol betekend: kans op verlies maar ook kans op grotere winst.</a:t>
            </a:r>
          </a:p>
          <a:p>
            <a:endParaRPr lang="nl-NL" sz="2500" dirty="0" smtClean="0"/>
          </a:p>
          <a:p>
            <a:r>
              <a:rPr lang="nl-NL" sz="2500" dirty="0" smtClean="0"/>
              <a:t>Kunnen stijgen/dalen in waarde.</a:t>
            </a:r>
          </a:p>
          <a:p>
            <a:r>
              <a:rPr lang="nl-NL" sz="2500" dirty="0" smtClean="0"/>
              <a:t>Indien het bedrijf winst maakt krijg je een gedeelte van de winst (noemen we dividend)</a:t>
            </a:r>
          </a:p>
          <a:p>
            <a:endParaRPr lang="nl-NL" sz="2500" dirty="0"/>
          </a:p>
          <a:p>
            <a:pPr marL="0" indent="0">
              <a:buNone/>
            </a:pPr>
            <a:endParaRPr lang="nl-NL" sz="2500" dirty="0"/>
          </a:p>
        </p:txBody>
      </p:sp>
    </p:spTree>
    <p:extLst>
      <p:ext uri="{BB962C8B-B14F-4D97-AF65-F5344CB8AC3E}">
        <p14:creationId xmlns:p14="http://schemas.microsoft.com/office/powerpoint/2010/main" val="253191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 aankomende 3 lessen.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Les 1: opgave </a:t>
            </a:r>
            <a:r>
              <a:rPr lang="nl-NL" sz="2500" dirty="0" smtClean="0"/>
              <a:t>5.21 en 5.31 nabespreken, verder met het boekje.</a:t>
            </a:r>
          </a:p>
          <a:p>
            <a:r>
              <a:rPr lang="nl-NL" sz="2500" dirty="0" smtClean="0"/>
              <a:t> Les </a:t>
            </a:r>
            <a:r>
              <a:rPr lang="nl-NL" sz="2500" dirty="0" smtClean="0"/>
              <a:t>2: </a:t>
            </a:r>
            <a:r>
              <a:rPr lang="nl-NL" sz="2500" dirty="0" smtClean="0"/>
              <a:t>verder met het boekje (nieuw domein + boekje)</a:t>
            </a:r>
          </a:p>
          <a:p>
            <a:r>
              <a:rPr lang="nl-NL" sz="2500" dirty="0" smtClean="0"/>
              <a:t>Les </a:t>
            </a:r>
            <a:r>
              <a:rPr lang="nl-NL" sz="2500" dirty="0" smtClean="0"/>
              <a:t>3: verder met het boekje</a:t>
            </a:r>
            <a:r>
              <a:rPr lang="nl-NL" sz="2500" dirty="0" smtClean="0"/>
              <a:t>. </a:t>
            </a:r>
            <a:endParaRPr lang="nl-NL" sz="2500" dirty="0" smtClean="0"/>
          </a:p>
          <a:p>
            <a:endParaRPr lang="nl-NL" sz="2500" dirty="0" smtClean="0"/>
          </a:p>
          <a:p>
            <a:r>
              <a:rPr lang="nl-NL" sz="2500" dirty="0" smtClean="0"/>
              <a:t>Neem lesbrief mee die te maken heeft met ruilen over tijd! Kijk welke lesbrief dit behandeld wordt, de hoofstukken die erover gaan ook goed, die kan je gebruiken om het op te lossen.</a:t>
            </a:r>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Minder Risicovol: (staats) obligaties </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Minder Risicovol </a:t>
            </a:r>
            <a:r>
              <a:rPr lang="nl-NL" sz="2500" dirty="0"/>
              <a:t>betekend: </a:t>
            </a:r>
            <a:r>
              <a:rPr lang="nl-NL" sz="2500" dirty="0" smtClean="0"/>
              <a:t>minder kans </a:t>
            </a:r>
            <a:r>
              <a:rPr lang="nl-NL" sz="2500" dirty="0"/>
              <a:t>op verlies maar </a:t>
            </a:r>
            <a:r>
              <a:rPr lang="nl-NL" sz="2500" dirty="0" smtClean="0"/>
              <a:t>geen of bijna geen kans op hele grote winst</a:t>
            </a:r>
            <a:r>
              <a:rPr lang="nl-NL" sz="2500" dirty="0"/>
              <a:t>.</a:t>
            </a:r>
          </a:p>
          <a:p>
            <a:r>
              <a:rPr lang="nl-NL" sz="2500" dirty="0" smtClean="0"/>
              <a:t>Rente/rendement staat vast.</a:t>
            </a:r>
          </a:p>
          <a:p>
            <a:endParaRPr lang="nl-NL" sz="2500" dirty="0"/>
          </a:p>
          <a:p>
            <a:r>
              <a:rPr lang="nl-NL" sz="2500" dirty="0" smtClean="0"/>
              <a:t>Obligaties: een land of persoon geeft aan dat hij geld wilt lenen, je kan dat geld uitlenen door de obligatie te kopen. Je krijgt dan een vast percentage rente, en na verloop van tijd koopt de geldlener de obligatie terug.</a:t>
            </a:r>
          </a:p>
          <a:p>
            <a:r>
              <a:rPr lang="nl-NL" sz="2500" dirty="0" smtClean="0"/>
              <a:t>Rente gemiddeld lager dan het rendement op aandelen.</a:t>
            </a:r>
          </a:p>
          <a:p>
            <a:endParaRPr lang="nl-NL" sz="2500" dirty="0"/>
          </a:p>
          <a:p>
            <a:pPr marL="0" indent="0">
              <a:buNone/>
            </a:pPr>
            <a:endParaRPr lang="nl-NL" sz="2500" dirty="0"/>
          </a:p>
        </p:txBody>
      </p:sp>
    </p:spTree>
    <p:extLst>
      <p:ext uri="{BB962C8B-B14F-4D97-AF65-F5344CB8AC3E}">
        <p14:creationId xmlns:p14="http://schemas.microsoft.com/office/powerpoint/2010/main" val="296006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13348"/>
            <a:ext cx="8596668" cy="1320800"/>
          </a:xfrm>
        </p:spPr>
        <p:txBody>
          <a:bodyPr/>
          <a:lstStyle/>
          <a:p>
            <a:r>
              <a:rPr lang="nl-NL" dirty="0" smtClean="0"/>
              <a:t>Interacties tussen aandelen en obligaties.</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sz="2500" dirty="0" smtClean="0"/>
              <a:t>Als nieuwe obligaties met een hogere rente worden geven of mensen willen minder risicovol investeren.</a:t>
            </a:r>
          </a:p>
          <a:p>
            <a:r>
              <a:rPr lang="nl-NL" sz="2500" dirty="0" smtClean="0"/>
              <a:t>Stijgt de vraag naar obligaties en daalt de vraag naar aandelen.</a:t>
            </a:r>
          </a:p>
          <a:p>
            <a:r>
              <a:rPr lang="nl-NL" sz="2500" dirty="0" smtClean="0"/>
              <a:t>Als aandelen een hoger verwacht rendement krijgen of als de rente op obligaties daalt stijgt de vraag naar aandelen.</a:t>
            </a:r>
          </a:p>
          <a:p>
            <a:r>
              <a:rPr lang="nl-NL" sz="2500" dirty="0" smtClean="0"/>
              <a:t>De prijs van aandelen en obligaties wordt bepaald door vraag en aanbod.</a:t>
            </a:r>
          </a:p>
          <a:p>
            <a:r>
              <a:rPr lang="nl-NL" sz="2500" dirty="0" smtClean="0"/>
              <a:t>Dus meer vraag aandelen </a:t>
            </a:r>
            <a:r>
              <a:rPr lang="nl-NL" sz="2500" dirty="0" smtClean="0">
                <a:sym typeface="Wingdings" panose="05000000000000000000" pitchFamily="2" charset="2"/>
              </a:rPr>
              <a:t> hogere koers aandelen.</a:t>
            </a:r>
          </a:p>
          <a:p>
            <a:r>
              <a:rPr lang="nl-NL" sz="2500" dirty="0" smtClean="0">
                <a:sym typeface="Wingdings" panose="05000000000000000000" pitchFamily="2" charset="2"/>
              </a:rPr>
              <a:t>Minder vraag naar obligaties  hogere koers aandelen.</a:t>
            </a:r>
          </a:p>
          <a:p>
            <a:r>
              <a:rPr lang="nl-NL" sz="2500" dirty="0" smtClean="0">
                <a:sym typeface="Wingdings" panose="05000000000000000000" pitchFamily="2" charset="2"/>
              </a:rPr>
              <a:t>Meer vraag obligaties  hogere koers obligaties.</a:t>
            </a:r>
          </a:p>
          <a:p>
            <a:r>
              <a:rPr lang="nl-NL" sz="2500" dirty="0" smtClean="0">
                <a:sym typeface="Wingdings" panose="05000000000000000000" pitchFamily="2" charset="2"/>
              </a:rPr>
              <a:t>Minder vraag obligaties  hogere koers obligaties.</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390025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Bedrijven en aantrekken vermogen.</a:t>
            </a:r>
            <a:endParaRPr lang="nl-NL" dirty="0"/>
          </a:p>
        </p:txBody>
      </p:sp>
      <p:sp>
        <p:nvSpPr>
          <p:cNvPr id="3" name="Tijdelijke aanduiding voor inhoud 2"/>
          <p:cNvSpPr>
            <a:spLocks noGrp="1"/>
          </p:cNvSpPr>
          <p:nvPr>
            <p:ph idx="1"/>
          </p:nvPr>
        </p:nvSpPr>
        <p:spPr>
          <a:xfrm>
            <a:off x="156411" y="1275347"/>
            <a:ext cx="9117591" cy="5486399"/>
          </a:xfrm>
        </p:spPr>
        <p:txBody>
          <a:bodyPr>
            <a:noAutofit/>
          </a:bodyPr>
          <a:lstStyle/>
          <a:p>
            <a:r>
              <a:rPr lang="nl-NL" sz="2200" dirty="0" smtClean="0"/>
              <a:t>Bedrijven hebben eigen en vreemd vermogen.</a:t>
            </a:r>
          </a:p>
          <a:p>
            <a:r>
              <a:rPr lang="nl-NL" sz="2200" dirty="0" smtClean="0"/>
              <a:t>Als een bedrijf failliet gaat moet het </a:t>
            </a:r>
            <a:r>
              <a:rPr lang="nl-NL" sz="2200" dirty="0" err="1" smtClean="0"/>
              <a:t>het</a:t>
            </a:r>
            <a:r>
              <a:rPr lang="nl-NL" sz="2200" dirty="0" smtClean="0"/>
              <a:t> vreemd vermogen terug betalen</a:t>
            </a:r>
          </a:p>
          <a:p>
            <a:r>
              <a:rPr lang="nl-NL" sz="2200" dirty="0" smtClean="0"/>
              <a:t>Hoe meer vreemd vermogen </a:t>
            </a:r>
            <a:r>
              <a:rPr lang="nl-NL" sz="2200" dirty="0" smtClean="0">
                <a:sym typeface="Wingdings" panose="05000000000000000000" pitchFamily="2" charset="2"/>
              </a:rPr>
              <a:t> hoe meer ze moeten terug betalen  groter de kans dat dat niet lukt  hogere rente op leningen.</a:t>
            </a:r>
          </a:p>
          <a:p>
            <a:r>
              <a:rPr lang="nl-NL" sz="2200" dirty="0" smtClean="0">
                <a:sym typeface="Wingdings" panose="05000000000000000000" pitchFamily="2" charset="2"/>
              </a:rPr>
              <a:t>Hoe meer eigen vermogen  hoe minder ze aan vreemd vermogen moeten terug betalen  hoe groter de kans dat dit lukt  vaak lagere rente op leningen.</a:t>
            </a:r>
          </a:p>
          <a:p>
            <a:endParaRPr lang="nl-NL" sz="2200" dirty="0">
              <a:sym typeface="Wingdings" panose="05000000000000000000" pitchFamily="2" charset="2"/>
            </a:endParaRPr>
          </a:p>
          <a:p>
            <a:r>
              <a:rPr lang="nl-NL" sz="2200" dirty="0" smtClean="0">
                <a:sym typeface="Wingdings" panose="05000000000000000000" pitchFamily="2" charset="2"/>
              </a:rPr>
              <a:t>Hypothecaire lening  lening met onderpand. Betekend kan een bedrijf/persoon de lening niet terug betalen, kunnen ze het onderpand verkopen en daarna de lening wel terug betalen.</a:t>
            </a:r>
          </a:p>
          <a:p>
            <a:r>
              <a:rPr lang="nl-NL" sz="2200" dirty="0" smtClean="0">
                <a:sym typeface="Wingdings" panose="05000000000000000000" pitchFamily="2" charset="2"/>
              </a:rPr>
              <a:t>Relatief laag risico voor de geldgever  lagere rente.</a:t>
            </a:r>
          </a:p>
          <a:p>
            <a:endParaRPr lang="nl-NL" sz="2200" dirty="0"/>
          </a:p>
        </p:txBody>
      </p:sp>
    </p:spTree>
    <p:extLst>
      <p:ext uri="{BB962C8B-B14F-4D97-AF65-F5344CB8AC3E}">
        <p14:creationId xmlns:p14="http://schemas.microsoft.com/office/powerpoint/2010/main" val="405326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4537" y="0"/>
            <a:ext cx="8901023" cy="1581484"/>
          </a:xfrm>
        </p:spPr>
        <p:txBody>
          <a:bodyPr>
            <a:normAutofit/>
          </a:bodyPr>
          <a:lstStyle/>
          <a:p>
            <a:r>
              <a:rPr lang="nl-NL" dirty="0" smtClean="0"/>
              <a:t>Examenopgave 2015-1 opgave 5. kiezen voor aanvulling of aftrek.</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r>
              <a:rPr lang="nl-NL" sz="2500" dirty="0" smtClean="0"/>
              <a:t>20</a:t>
            </a:r>
            <a:r>
              <a:rPr lang="nl-NL" sz="2500" dirty="0" smtClean="0"/>
              <a:t> </a:t>
            </a:r>
            <a:r>
              <a:rPr lang="nl-NL" sz="2500" dirty="0" smtClean="0"/>
              <a:t>minuten de </a:t>
            </a:r>
            <a:r>
              <a:rPr lang="nl-NL" sz="2500" dirty="0" smtClean="0"/>
              <a:t>tijd</a:t>
            </a:r>
          </a:p>
          <a:p>
            <a:r>
              <a:rPr lang="nl-NL" sz="2500" dirty="0" smtClean="0"/>
              <a:t>Reëel = nominaal / prijs * 100.</a:t>
            </a:r>
            <a:endParaRPr lang="nl-NL" sz="2500" dirty="0" smtClean="0"/>
          </a:p>
          <a:p>
            <a:r>
              <a:rPr lang="nl-NL" sz="2500" dirty="0" smtClean="0"/>
              <a:t>Dus reëel wordt bepaald door inkomen en prijs.</a:t>
            </a:r>
          </a:p>
          <a:p>
            <a:endParaRPr lang="nl-NL" sz="2500" dirty="0" smtClean="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7" name="Ovaal 26"/>
          <p:cNvSpPr/>
          <p:nvPr/>
        </p:nvSpPr>
        <p:spPr>
          <a:xfrm>
            <a:off x="5767185"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82"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82"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82" y="199180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70" y="19591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3" name="Ovaal 32"/>
          <p:cNvSpPr/>
          <p:nvPr/>
        </p:nvSpPr>
        <p:spPr>
          <a:xfrm>
            <a:off x="5779856"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4" name="Ovaal 33"/>
          <p:cNvSpPr/>
          <p:nvPr/>
        </p:nvSpPr>
        <p:spPr>
          <a:xfrm>
            <a:off x="5792518" y="1975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5" name="Ovaal 34"/>
          <p:cNvSpPr/>
          <p:nvPr/>
        </p:nvSpPr>
        <p:spPr>
          <a:xfrm>
            <a:off x="5741846" y="196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6" name="Ovaal 35"/>
          <p:cNvSpPr/>
          <p:nvPr/>
        </p:nvSpPr>
        <p:spPr>
          <a:xfrm>
            <a:off x="5767146" y="195910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3763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heel(1)">
                                      <p:cBhvr>
                                        <p:cTn id="67" dur="59000"/>
                                        <p:tgtEl>
                                          <p:spTgt spid="27"/>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59000"/>
                                        <p:tgtEl>
                                          <p:spTgt spid="28"/>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heel(1)">
                                      <p:cBhvr>
                                        <p:cTn id="75" dur="59000"/>
                                        <p:tgtEl>
                                          <p:spTgt spid="29"/>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heel(1)">
                                      <p:cBhvr>
                                        <p:cTn id="79" dur="59000"/>
                                        <p:tgtEl>
                                          <p:spTgt spid="30"/>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heel(1)">
                                      <p:cBhvr>
                                        <p:cTn id="83" dur="59000"/>
                                        <p:tgtEl>
                                          <p:spTgt spid="31"/>
                                        </p:tgtEl>
                                      </p:cBhvr>
                                    </p:animEffect>
                                  </p:childTnLst>
                                </p:cTn>
                              </p:par>
                            </p:childTnLst>
                          </p:cTn>
                        </p:par>
                        <p:par>
                          <p:cTn id="84" fill="hold">
                            <p:stCondLst>
                              <p:cond delay="1180000"/>
                            </p:stCondLst>
                            <p:childTnLst>
                              <p:par>
                                <p:cTn id="85" presetID="21" presetClass="entr" presetSubtype="1" fill="hold" grpId="0" nodeType="after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wheel(1)">
                                      <p:cBhvr>
                                        <p:cTn id="87" dur="59000"/>
                                        <p:tgtEl>
                                          <p:spTgt spid="32"/>
                                        </p:tgtEl>
                                      </p:cBhvr>
                                    </p:animEffect>
                                  </p:childTnLst>
                                </p:cTn>
                              </p:par>
                            </p:childTnLst>
                          </p:cTn>
                        </p:par>
                        <p:par>
                          <p:cTn id="88" fill="hold">
                            <p:stCondLst>
                              <p:cond delay="1239000"/>
                            </p:stCondLst>
                            <p:childTnLst>
                              <p:par>
                                <p:cTn id="89" presetID="21" presetClass="entr" presetSubtype="1"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heel(1)">
                                      <p:cBhvr>
                                        <p:cTn id="91" dur="59000"/>
                                        <p:tgtEl>
                                          <p:spTgt spid="33"/>
                                        </p:tgtEl>
                                      </p:cBhvr>
                                    </p:animEffect>
                                  </p:childTnLst>
                                </p:cTn>
                              </p:par>
                            </p:childTnLst>
                          </p:cTn>
                        </p:par>
                        <p:par>
                          <p:cTn id="92" fill="hold">
                            <p:stCondLst>
                              <p:cond delay="1298000"/>
                            </p:stCondLst>
                            <p:childTnLst>
                              <p:par>
                                <p:cTn id="93" presetID="21" presetClass="entr" presetSubtype="1"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heel(1)">
                                      <p:cBhvr>
                                        <p:cTn id="95" dur="59000"/>
                                        <p:tgtEl>
                                          <p:spTgt spid="34"/>
                                        </p:tgtEl>
                                      </p:cBhvr>
                                    </p:animEffect>
                                  </p:childTnLst>
                                </p:cTn>
                              </p:par>
                            </p:childTnLst>
                          </p:cTn>
                        </p:par>
                        <p:par>
                          <p:cTn id="96" fill="hold">
                            <p:stCondLst>
                              <p:cond delay="1357000"/>
                            </p:stCondLst>
                            <p:childTnLst>
                              <p:par>
                                <p:cTn id="97" presetID="21" presetClass="entr" presetSubtype="1"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wheel(1)">
                                      <p:cBhvr>
                                        <p:cTn id="99" dur="59000"/>
                                        <p:tgtEl>
                                          <p:spTgt spid="35"/>
                                        </p:tgtEl>
                                      </p:cBhvr>
                                    </p:animEffect>
                                  </p:childTnLst>
                                </p:cTn>
                              </p:par>
                            </p:childTnLst>
                          </p:cTn>
                        </p:par>
                        <p:par>
                          <p:cTn id="100" fill="hold">
                            <p:stCondLst>
                              <p:cond delay="1416000"/>
                            </p:stCondLst>
                            <p:childTnLst>
                              <p:par>
                                <p:cTn id="101" presetID="21" presetClass="entr" presetSubtype="1"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heel(1)">
                                      <p:cBhvr>
                                        <p:cTn id="103" dur="59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1870"/>
          <a:stretch/>
        </p:blipFill>
        <p:spPr>
          <a:xfrm>
            <a:off x="0" y="0"/>
            <a:ext cx="12192000" cy="3296653"/>
          </a:xfrm>
          <a:prstGeom prst="rect">
            <a:avLst/>
          </a:prstGeom>
        </p:spPr>
      </p:pic>
      <p:pic>
        <p:nvPicPr>
          <p:cNvPr id="5" name="Afbeelding 4"/>
          <p:cNvPicPr>
            <a:picLocks noChangeAspect="1"/>
          </p:cNvPicPr>
          <p:nvPr/>
        </p:nvPicPr>
        <p:blipFill rotWithShape="1">
          <a:blip r:embed="rId2"/>
          <a:srcRect b="38520"/>
          <a:stretch/>
        </p:blipFill>
        <p:spPr>
          <a:xfrm>
            <a:off x="0" y="0"/>
            <a:ext cx="12192000" cy="4211053"/>
          </a:xfrm>
          <a:prstGeom prst="rect">
            <a:avLst/>
          </a:prstGeom>
        </p:spPr>
      </p:pic>
      <p:pic>
        <p:nvPicPr>
          <p:cNvPr id="6" name="Afbeelding 5"/>
          <p:cNvPicPr>
            <a:picLocks noChangeAspect="1"/>
          </p:cNvPicPr>
          <p:nvPr/>
        </p:nvPicPr>
        <p:blipFill rotWithShape="1">
          <a:blip r:embed="rId2"/>
          <a:srcRect b="32723"/>
          <a:stretch/>
        </p:blipFill>
        <p:spPr>
          <a:xfrm>
            <a:off x="0" y="0"/>
            <a:ext cx="12192000" cy="4608095"/>
          </a:xfrm>
          <a:prstGeom prst="rect">
            <a:avLst/>
          </a:prstGeom>
        </p:spPr>
      </p:pic>
      <p:pic>
        <p:nvPicPr>
          <p:cNvPr id="7" name="Afbeelding 6"/>
          <p:cNvPicPr>
            <a:picLocks noChangeAspect="1"/>
          </p:cNvPicPr>
          <p:nvPr/>
        </p:nvPicPr>
        <p:blipFill rotWithShape="1">
          <a:blip r:embed="rId2"/>
          <a:srcRect b="23413"/>
          <a:stretch/>
        </p:blipFill>
        <p:spPr>
          <a:xfrm>
            <a:off x="0" y="0"/>
            <a:ext cx="12192000" cy="5245768"/>
          </a:xfrm>
          <a:prstGeom prst="rect">
            <a:avLst/>
          </a:prstGeom>
        </p:spPr>
      </p:pic>
      <p:pic>
        <p:nvPicPr>
          <p:cNvPr id="8" name="Afbeelding 7"/>
          <p:cNvPicPr>
            <a:picLocks noChangeAspect="1"/>
          </p:cNvPicPr>
          <p:nvPr/>
        </p:nvPicPr>
        <p:blipFill rotWithShape="1">
          <a:blip r:embed="rId2"/>
          <a:srcRect b="16036"/>
          <a:stretch/>
        </p:blipFill>
        <p:spPr>
          <a:xfrm>
            <a:off x="0" y="0"/>
            <a:ext cx="12192000" cy="5751095"/>
          </a:xfrm>
          <a:prstGeom prst="rect">
            <a:avLst/>
          </a:prstGeom>
        </p:spPr>
      </p:pic>
      <p:pic>
        <p:nvPicPr>
          <p:cNvPr id="9" name="Afbeelding 8"/>
          <p:cNvPicPr>
            <a:picLocks noChangeAspect="1"/>
          </p:cNvPicPr>
          <p:nvPr/>
        </p:nvPicPr>
        <p:blipFill rotWithShape="1">
          <a:blip r:embed="rId2"/>
          <a:srcRect b="10063"/>
          <a:stretch/>
        </p:blipFill>
        <p:spPr>
          <a:xfrm>
            <a:off x="0" y="0"/>
            <a:ext cx="12192000" cy="6160168"/>
          </a:xfrm>
          <a:prstGeom prst="rect">
            <a:avLst/>
          </a:prstGeom>
        </p:spPr>
      </p:pic>
      <p:pic>
        <p:nvPicPr>
          <p:cNvPr id="10" name="Afbeelding 9"/>
          <p:cNvPicPr>
            <a:picLocks noChangeAspect="1"/>
          </p:cNvPicPr>
          <p:nvPr/>
        </p:nvPicPr>
        <p:blipFill>
          <a:blip r:embed="rId2"/>
          <a:stretch>
            <a:fillRect/>
          </a:stretch>
        </p:blipFill>
        <p:spPr>
          <a:xfrm>
            <a:off x="0" y="0"/>
            <a:ext cx="12192000" cy="6849438"/>
          </a:xfrm>
          <a:prstGeom prst="rect">
            <a:avLst/>
          </a:prstGeom>
        </p:spPr>
      </p:pic>
    </p:spTree>
    <p:extLst>
      <p:ext uri="{BB962C8B-B14F-4D97-AF65-F5344CB8AC3E}">
        <p14:creationId xmlns:p14="http://schemas.microsoft.com/office/powerpoint/2010/main" val="304011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0988"/>
          <a:stretch/>
        </p:blipFill>
        <p:spPr>
          <a:xfrm>
            <a:off x="0" y="1"/>
            <a:ext cx="9274002" cy="1311442"/>
          </a:xfrm>
          <a:prstGeom prst="rect">
            <a:avLst/>
          </a:prstGeom>
        </p:spPr>
      </p:pic>
      <p:pic>
        <p:nvPicPr>
          <p:cNvPr id="5" name="Afbeelding 4"/>
          <p:cNvPicPr>
            <a:picLocks noChangeAspect="1"/>
          </p:cNvPicPr>
          <p:nvPr/>
        </p:nvPicPr>
        <p:blipFill rotWithShape="1">
          <a:blip r:embed="rId2"/>
          <a:srcRect b="72790"/>
          <a:stretch/>
        </p:blipFill>
        <p:spPr>
          <a:xfrm>
            <a:off x="0" y="1"/>
            <a:ext cx="9274002" cy="1876926"/>
          </a:xfrm>
          <a:prstGeom prst="rect">
            <a:avLst/>
          </a:prstGeom>
        </p:spPr>
      </p:pic>
      <p:pic>
        <p:nvPicPr>
          <p:cNvPr id="6" name="Afbeelding 5"/>
          <p:cNvPicPr>
            <a:picLocks noChangeAspect="1"/>
          </p:cNvPicPr>
          <p:nvPr/>
        </p:nvPicPr>
        <p:blipFill rotWithShape="1">
          <a:blip r:embed="rId2"/>
          <a:srcRect b="69301"/>
          <a:stretch/>
        </p:blipFill>
        <p:spPr>
          <a:xfrm>
            <a:off x="0" y="1"/>
            <a:ext cx="9274002" cy="2117558"/>
          </a:xfrm>
          <a:prstGeom prst="rect">
            <a:avLst/>
          </a:prstGeom>
        </p:spPr>
      </p:pic>
      <p:pic>
        <p:nvPicPr>
          <p:cNvPr id="7" name="Afbeelding 6"/>
          <p:cNvPicPr>
            <a:picLocks noChangeAspect="1"/>
          </p:cNvPicPr>
          <p:nvPr/>
        </p:nvPicPr>
        <p:blipFill rotWithShape="1">
          <a:blip r:embed="rId2"/>
          <a:srcRect b="62324"/>
          <a:stretch/>
        </p:blipFill>
        <p:spPr>
          <a:xfrm>
            <a:off x="0" y="0"/>
            <a:ext cx="9274002" cy="2598821"/>
          </a:xfrm>
          <a:prstGeom prst="rect">
            <a:avLst/>
          </a:prstGeom>
        </p:spPr>
      </p:pic>
      <p:pic>
        <p:nvPicPr>
          <p:cNvPr id="8" name="Afbeelding 7"/>
          <p:cNvPicPr>
            <a:picLocks noChangeAspect="1"/>
          </p:cNvPicPr>
          <p:nvPr/>
        </p:nvPicPr>
        <p:blipFill rotWithShape="1">
          <a:blip r:embed="rId2"/>
          <a:srcRect b="49243"/>
          <a:stretch/>
        </p:blipFill>
        <p:spPr>
          <a:xfrm>
            <a:off x="0" y="0"/>
            <a:ext cx="9274002" cy="3501189"/>
          </a:xfrm>
          <a:prstGeom prst="rect">
            <a:avLst/>
          </a:prstGeom>
        </p:spPr>
      </p:pic>
      <p:pic>
        <p:nvPicPr>
          <p:cNvPr id="9" name="Afbeelding 8"/>
          <p:cNvPicPr>
            <a:picLocks noChangeAspect="1"/>
          </p:cNvPicPr>
          <p:nvPr/>
        </p:nvPicPr>
        <p:blipFill rotWithShape="1">
          <a:blip r:embed="rId2"/>
          <a:srcRect b="34067"/>
          <a:stretch/>
        </p:blipFill>
        <p:spPr>
          <a:xfrm>
            <a:off x="0" y="0"/>
            <a:ext cx="9274002" cy="4547937"/>
          </a:xfrm>
          <a:prstGeom prst="rect">
            <a:avLst/>
          </a:prstGeom>
        </p:spPr>
      </p:pic>
      <p:pic>
        <p:nvPicPr>
          <p:cNvPr id="10" name="Afbeelding 9"/>
          <p:cNvPicPr>
            <a:picLocks noChangeAspect="1"/>
          </p:cNvPicPr>
          <p:nvPr/>
        </p:nvPicPr>
        <p:blipFill rotWithShape="1">
          <a:blip r:embed="rId2"/>
          <a:srcRect b="29533"/>
          <a:stretch/>
        </p:blipFill>
        <p:spPr>
          <a:xfrm>
            <a:off x="0" y="1"/>
            <a:ext cx="9274002" cy="4860758"/>
          </a:xfrm>
          <a:prstGeom prst="rect">
            <a:avLst/>
          </a:prstGeom>
        </p:spPr>
      </p:pic>
      <p:pic>
        <p:nvPicPr>
          <p:cNvPr id="11" name="Afbeelding 10"/>
          <p:cNvPicPr>
            <a:picLocks noChangeAspect="1"/>
          </p:cNvPicPr>
          <p:nvPr/>
        </p:nvPicPr>
        <p:blipFill rotWithShape="1">
          <a:blip r:embed="rId2"/>
          <a:srcRect b="17149"/>
          <a:stretch/>
        </p:blipFill>
        <p:spPr>
          <a:xfrm>
            <a:off x="0" y="1"/>
            <a:ext cx="9274002" cy="5715000"/>
          </a:xfrm>
          <a:prstGeom prst="rect">
            <a:avLst/>
          </a:prstGeom>
        </p:spPr>
      </p:pic>
      <p:pic>
        <p:nvPicPr>
          <p:cNvPr id="12" name="Afbeelding 11"/>
          <p:cNvPicPr>
            <a:picLocks noChangeAspect="1"/>
          </p:cNvPicPr>
          <p:nvPr/>
        </p:nvPicPr>
        <p:blipFill>
          <a:blip r:embed="rId2"/>
          <a:stretch>
            <a:fillRect/>
          </a:stretch>
        </p:blipFill>
        <p:spPr>
          <a:xfrm>
            <a:off x="0" y="0"/>
            <a:ext cx="9274002" cy="6897899"/>
          </a:xfrm>
          <a:prstGeom prst="rect">
            <a:avLst/>
          </a:prstGeom>
        </p:spPr>
      </p:pic>
    </p:spTree>
    <p:extLst>
      <p:ext uri="{BB962C8B-B14F-4D97-AF65-F5344CB8AC3E}">
        <p14:creationId xmlns:p14="http://schemas.microsoft.com/office/powerpoint/2010/main" val="16753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Examenopgave 2016-1 opgave 3 zorgwekkende kosten</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r>
              <a:rPr lang="nl-NL" sz="2500" dirty="0" smtClean="0"/>
              <a:t>25</a:t>
            </a:r>
            <a:r>
              <a:rPr lang="nl-NL" sz="2500" dirty="0" smtClean="0"/>
              <a:t> </a:t>
            </a:r>
            <a:r>
              <a:rPr lang="nl-NL" sz="2500" dirty="0" smtClean="0"/>
              <a:t>minuten de </a:t>
            </a:r>
            <a:r>
              <a:rPr lang="nl-NL" sz="2500" dirty="0" smtClean="0"/>
              <a:t>tijd</a:t>
            </a:r>
          </a:p>
          <a:p>
            <a:r>
              <a:rPr lang="nl-NL" sz="2500" dirty="0" smtClean="0"/>
              <a:t>Solidariteit = we zorgen voor elkaar. </a:t>
            </a:r>
          </a:p>
          <a:p>
            <a:r>
              <a:rPr lang="nl-NL" sz="2500" dirty="0" smtClean="0"/>
              <a:t>In verzekeringen: meer solidariteit = de goede risico’s betalen relatief meer voor de slechte risico.</a:t>
            </a:r>
            <a:endParaRPr lang="nl-NL" sz="2500" dirty="0" smtClean="0"/>
          </a:p>
          <a:p>
            <a:r>
              <a:rPr lang="nl-NL" sz="2500" dirty="0" smtClean="0"/>
              <a:t>Minder solidariteit = de goede risico’s betalen relatief minder voor de slechte risico.</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7" name="Ovaal 26"/>
          <p:cNvSpPr/>
          <p:nvPr/>
        </p:nvSpPr>
        <p:spPr>
          <a:xfrm>
            <a:off x="5767185"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82"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82"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82" y="199180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70" y="19591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3" name="Ovaal 32"/>
          <p:cNvSpPr/>
          <p:nvPr/>
        </p:nvSpPr>
        <p:spPr>
          <a:xfrm>
            <a:off x="5779856"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4" name="Ovaal 33"/>
          <p:cNvSpPr/>
          <p:nvPr/>
        </p:nvSpPr>
        <p:spPr>
          <a:xfrm>
            <a:off x="5792518" y="1975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5" name="Ovaal 34"/>
          <p:cNvSpPr/>
          <p:nvPr/>
        </p:nvSpPr>
        <p:spPr>
          <a:xfrm>
            <a:off x="5741846" y="196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6" name="Ovaal 35"/>
          <p:cNvSpPr/>
          <p:nvPr/>
        </p:nvSpPr>
        <p:spPr>
          <a:xfrm>
            <a:off x="5767146" y="195910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5882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heel(1)">
                                      <p:cBhvr>
                                        <p:cTn id="67" dur="59000"/>
                                        <p:tgtEl>
                                          <p:spTgt spid="27"/>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59000"/>
                                        <p:tgtEl>
                                          <p:spTgt spid="28"/>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heel(1)">
                                      <p:cBhvr>
                                        <p:cTn id="75" dur="59000"/>
                                        <p:tgtEl>
                                          <p:spTgt spid="29"/>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heel(1)">
                                      <p:cBhvr>
                                        <p:cTn id="79" dur="59000"/>
                                        <p:tgtEl>
                                          <p:spTgt spid="30"/>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heel(1)">
                                      <p:cBhvr>
                                        <p:cTn id="83" dur="59000"/>
                                        <p:tgtEl>
                                          <p:spTgt spid="31"/>
                                        </p:tgtEl>
                                      </p:cBhvr>
                                    </p:animEffect>
                                  </p:childTnLst>
                                </p:cTn>
                              </p:par>
                            </p:childTnLst>
                          </p:cTn>
                        </p:par>
                        <p:par>
                          <p:cTn id="84" fill="hold">
                            <p:stCondLst>
                              <p:cond delay="1180000"/>
                            </p:stCondLst>
                            <p:childTnLst>
                              <p:par>
                                <p:cTn id="85" presetID="21" presetClass="entr" presetSubtype="1" fill="hold" grpId="0" nodeType="after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wheel(1)">
                                      <p:cBhvr>
                                        <p:cTn id="87" dur="59000"/>
                                        <p:tgtEl>
                                          <p:spTgt spid="32"/>
                                        </p:tgtEl>
                                      </p:cBhvr>
                                    </p:animEffect>
                                  </p:childTnLst>
                                </p:cTn>
                              </p:par>
                            </p:childTnLst>
                          </p:cTn>
                        </p:par>
                        <p:par>
                          <p:cTn id="88" fill="hold">
                            <p:stCondLst>
                              <p:cond delay="1239000"/>
                            </p:stCondLst>
                            <p:childTnLst>
                              <p:par>
                                <p:cTn id="89" presetID="21" presetClass="entr" presetSubtype="1"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heel(1)">
                                      <p:cBhvr>
                                        <p:cTn id="91" dur="59000"/>
                                        <p:tgtEl>
                                          <p:spTgt spid="33"/>
                                        </p:tgtEl>
                                      </p:cBhvr>
                                    </p:animEffect>
                                  </p:childTnLst>
                                </p:cTn>
                              </p:par>
                            </p:childTnLst>
                          </p:cTn>
                        </p:par>
                        <p:par>
                          <p:cTn id="92" fill="hold">
                            <p:stCondLst>
                              <p:cond delay="1298000"/>
                            </p:stCondLst>
                            <p:childTnLst>
                              <p:par>
                                <p:cTn id="93" presetID="21" presetClass="entr" presetSubtype="1"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heel(1)">
                                      <p:cBhvr>
                                        <p:cTn id="95" dur="59000"/>
                                        <p:tgtEl>
                                          <p:spTgt spid="34"/>
                                        </p:tgtEl>
                                      </p:cBhvr>
                                    </p:animEffect>
                                  </p:childTnLst>
                                </p:cTn>
                              </p:par>
                            </p:childTnLst>
                          </p:cTn>
                        </p:par>
                        <p:par>
                          <p:cTn id="96" fill="hold">
                            <p:stCondLst>
                              <p:cond delay="1357000"/>
                            </p:stCondLst>
                            <p:childTnLst>
                              <p:par>
                                <p:cTn id="97" presetID="21" presetClass="entr" presetSubtype="1"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wheel(1)">
                                      <p:cBhvr>
                                        <p:cTn id="99" dur="59000"/>
                                        <p:tgtEl>
                                          <p:spTgt spid="35"/>
                                        </p:tgtEl>
                                      </p:cBhvr>
                                    </p:animEffect>
                                  </p:childTnLst>
                                </p:cTn>
                              </p:par>
                            </p:childTnLst>
                          </p:cTn>
                        </p:par>
                        <p:par>
                          <p:cTn id="100" fill="hold">
                            <p:stCondLst>
                              <p:cond delay="1416000"/>
                            </p:stCondLst>
                            <p:childTnLst>
                              <p:par>
                                <p:cTn id="101" presetID="21" presetClass="entr" presetSubtype="1"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heel(1)">
                                      <p:cBhvr>
                                        <p:cTn id="103" dur="59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0499"/>
          <a:stretch/>
        </p:blipFill>
        <p:spPr>
          <a:xfrm>
            <a:off x="0" y="16738"/>
            <a:ext cx="9962147" cy="2702399"/>
          </a:xfrm>
          <a:prstGeom prst="rect">
            <a:avLst/>
          </a:prstGeom>
        </p:spPr>
      </p:pic>
      <p:pic>
        <p:nvPicPr>
          <p:cNvPr id="5" name="Afbeelding 4"/>
          <p:cNvPicPr>
            <a:picLocks noChangeAspect="1"/>
          </p:cNvPicPr>
          <p:nvPr/>
        </p:nvPicPr>
        <p:blipFill rotWithShape="1">
          <a:blip r:embed="rId2"/>
          <a:srcRect b="26908"/>
          <a:stretch/>
        </p:blipFill>
        <p:spPr>
          <a:xfrm>
            <a:off x="0" y="16738"/>
            <a:ext cx="9962147" cy="5000430"/>
          </a:xfrm>
          <a:prstGeom prst="rect">
            <a:avLst/>
          </a:prstGeom>
        </p:spPr>
      </p:pic>
      <p:pic>
        <p:nvPicPr>
          <p:cNvPr id="6" name="Afbeelding 5"/>
          <p:cNvPicPr>
            <a:picLocks noChangeAspect="1"/>
          </p:cNvPicPr>
          <p:nvPr/>
        </p:nvPicPr>
        <p:blipFill>
          <a:blip r:embed="rId2"/>
          <a:stretch>
            <a:fillRect/>
          </a:stretch>
        </p:blipFill>
        <p:spPr>
          <a:xfrm>
            <a:off x="0" y="16738"/>
            <a:ext cx="9962147" cy="6841262"/>
          </a:xfrm>
          <a:prstGeom prst="rect">
            <a:avLst/>
          </a:prstGeom>
        </p:spPr>
      </p:pic>
    </p:spTree>
    <p:extLst>
      <p:ext uri="{BB962C8B-B14F-4D97-AF65-F5344CB8AC3E}">
        <p14:creationId xmlns:p14="http://schemas.microsoft.com/office/powerpoint/2010/main" val="33411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2589"/>
          <a:stretch/>
        </p:blipFill>
        <p:spPr>
          <a:xfrm>
            <a:off x="0" y="0"/>
            <a:ext cx="12192000" cy="1155032"/>
          </a:xfrm>
          <a:prstGeom prst="rect">
            <a:avLst/>
          </a:prstGeom>
        </p:spPr>
      </p:pic>
      <p:pic>
        <p:nvPicPr>
          <p:cNvPr id="5" name="Afbeelding 4"/>
          <p:cNvPicPr>
            <a:picLocks noChangeAspect="1"/>
          </p:cNvPicPr>
          <p:nvPr/>
        </p:nvPicPr>
        <p:blipFill rotWithShape="1">
          <a:blip r:embed="rId2"/>
          <a:srcRect b="45409"/>
          <a:stretch/>
        </p:blipFill>
        <p:spPr>
          <a:xfrm>
            <a:off x="0" y="0"/>
            <a:ext cx="12192000" cy="3621505"/>
          </a:xfrm>
          <a:prstGeom prst="rect">
            <a:avLst/>
          </a:prstGeom>
        </p:spPr>
      </p:pic>
      <p:pic>
        <p:nvPicPr>
          <p:cNvPr id="6" name="Afbeelding 5"/>
          <p:cNvPicPr>
            <a:picLocks noChangeAspect="1"/>
          </p:cNvPicPr>
          <p:nvPr/>
        </p:nvPicPr>
        <p:blipFill>
          <a:blip r:embed="rId2"/>
          <a:stretch>
            <a:fillRect/>
          </a:stretch>
        </p:blipFill>
        <p:spPr>
          <a:xfrm>
            <a:off x="0" y="0"/>
            <a:ext cx="12192000" cy="6633882"/>
          </a:xfrm>
          <a:prstGeom prst="rect">
            <a:avLst/>
          </a:prstGeom>
        </p:spPr>
      </p:pic>
    </p:spTree>
    <p:extLst>
      <p:ext uri="{BB962C8B-B14F-4D97-AF65-F5344CB8AC3E}">
        <p14:creationId xmlns:p14="http://schemas.microsoft.com/office/powerpoint/2010/main" val="202516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9199"/>
          <a:stretch/>
        </p:blipFill>
        <p:spPr>
          <a:xfrm>
            <a:off x="0" y="0"/>
            <a:ext cx="10371221" cy="1419726"/>
          </a:xfrm>
          <a:prstGeom prst="rect">
            <a:avLst/>
          </a:prstGeom>
        </p:spPr>
      </p:pic>
      <p:pic>
        <p:nvPicPr>
          <p:cNvPr id="5" name="Afbeelding 4"/>
          <p:cNvPicPr>
            <a:picLocks noChangeAspect="1"/>
          </p:cNvPicPr>
          <p:nvPr/>
        </p:nvPicPr>
        <p:blipFill rotWithShape="1">
          <a:blip r:embed="rId2"/>
          <a:srcRect b="65273"/>
          <a:stretch/>
        </p:blipFill>
        <p:spPr>
          <a:xfrm>
            <a:off x="0" y="0"/>
            <a:ext cx="10371221" cy="2370221"/>
          </a:xfrm>
          <a:prstGeom prst="rect">
            <a:avLst/>
          </a:prstGeom>
        </p:spPr>
      </p:pic>
      <p:pic>
        <p:nvPicPr>
          <p:cNvPr id="6" name="Afbeelding 5"/>
          <p:cNvPicPr>
            <a:picLocks noChangeAspect="1"/>
          </p:cNvPicPr>
          <p:nvPr/>
        </p:nvPicPr>
        <p:blipFill rotWithShape="1">
          <a:blip r:embed="rId2"/>
          <a:srcRect b="53815"/>
          <a:stretch/>
        </p:blipFill>
        <p:spPr>
          <a:xfrm>
            <a:off x="0" y="0"/>
            <a:ext cx="10371221" cy="3152274"/>
          </a:xfrm>
          <a:prstGeom prst="rect">
            <a:avLst/>
          </a:prstGeom>
        </p:spPr>
      </p:pic>
      <p:pic>
        <p:nvPicPr>
          <p:cNvPr id="7" name="Afbeelding 6"/>
          <p:cNvPicPr>
            <a:picLocks noChangeAspect="1"/>
          </p:cNvPicPr>
          <p:nvPr/>
        </p:nvPicPr>
        <p:blipFill rotWithShape="1">
          <a:blip r:embed="rId2"/>
          <a:srcRect b="32662"/>
          <a:stretch/>
        </p:blipFill>
        <p:spPr>
          <a:xfrm>
            <a:off x="0" y="0"/>
            <a:ext cx="10371221" cy="4596063"/>
          </a:xfrm>
          <a:prstGeom prst="rect">
            <a:avLst/>
          </a:prstGeom>
        </p:spPr>
      </p:pic>
      <p:pic>
        <p:nvPicPr>
          <p:cNvPr id="8" name="Afbeelding 7"/>
          <p:cNvPicPr>
            <a:picLocks noChangeAspect="1"/>
          </p:cNvPicPr>
          <p:nvPr/>
        </p:nvPicPr>
        <p:blipFill rotWithShape="1">
          <a:blip r:embed="rId2"/>
          <a:srcRect b="21909"/>
          <a:stretch/>
        </p:blipFill>
        <p:spPr>
          <a:xfrm>
            <a:off x="0" y="0"/>
            <a:ext cx="10371221" cy="5329989"/>
          </a:xfrm>
          <a:prstGeom prst="rect">
            <a:avLst/>
          </a:prstGeom>
        </p:spPr>
      </p:pic>
      <p:pic>
        <p:nvPicPr>
          <p:cNvPr id="9" name="Afbeelding 8"/>
          <p:cNvPicPr>
            <a:picLocks noChangeAspect="1"/>
          </p:cNvPicPr>
          <p:nvPr/>
        </p:nvPicPr>
        <p:blipFill rotWithShape="1">
          <a:blip r:embed="rId2"/>
          <a:srcRect b="12390"/>
          <a:stretch/>
        </p:blipFill>
        <p:spPr>
          <a:xfrm>
            <a:off x="0" y="0"/>
            <a:ext cx="10371221" cy="5979695"/>
          </a:xfrm>
          <a:prstGeom prst="rect">
            <a:avLst/>
          </a:prstGeom>
        </p:spPr>
      </p:pic>
      <p:pic>
        <p:nvPicPr>
          <p:cNvPr id="10" name="Afbeelding 9"/>
          <p:cNvPicPr>
            <a:picLocks noChangeAspect="1"/>
          </p:cNvPicPr>
          <p:nvPr/>
        </p:nvPicPr>
        <p:blipFill>
          <a:blip r:embed="rId2"/>
          <a:stretch>
            <a:fillRect/>
          </a:stretch>
        </p:blipFill>
        <p:spPr>
          <a:xfrm>
            <a:off x="0" y="0"/>
            <a:ext cx="10371221" cy="6825362"/>
          </a:xfrm>
          <a:prstGeom prst="rect">
            <a:avLst/>
          </a:prstGeom>
        </p:spPr>
      </p:pic>
    </p:spTree>
    <p:extLst>
      <p:ext uri="{BB962C8B-B14F-4D97-AF65-F5344CB8AC3E}">
        <p14:creationId xmlns:p14="http://schemas.microsoft.com/office/powerpoint/2010/main" val="237375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132"/>
          <a:stretch/>
        </p:blipFill>
        <p:spPr>
          <a:xfrm>
            <a:off x="0" y="1"/>
            <a:ext cx="12192000" cy="863600"/>
          </a:xfrm>
          <a:prstGeom prst="rect">
            <a:avLst/>
          </a:prstGeom>
        </p:spPr>
      </p:pic>
      <p:pic>
        <p:nvPicPr>
          <p:cNvPr id="5" name="Afbeelding 4"/>
          <p:cNvPicPr>
            <a:picLocks noChangeAspect="1"/>
          </p:cNvPicPr>
          <p:nvPr/>
        </p:nvPicPr>
        <p:blipFill rotWithShape="1">
          <a:blip r:embed="rId2"/>
          <a:srcRect b="66553"/>
          <a:stretch/>
        </p:blipFill>
        <p:spPr>
          <a:xfrm>
            <a:off x="0" y="1"/>
            <a:ext cx="12192000" cy="2082800"/>
          </a:xfrm>
          <a:prstGeom prst="rect">
            <a:avLst/>
          </a:prstGeom>
        </p:spPr>
      </p:pic>
      <p:pic>
        <p:nvPicPr>
          <p:cNvPr id="6" name="Afbeelding 5"/>
          <p:cNvPicPr>
            <a:picLocks noChangeAspect="1"/>
          </p:cNvPicPr>
          <p:nvPr/>
        </p:nvPicPr>
        <p:blipFill rotWithShape="1">
          <a:blip r:embed="rId2"/>
          <a:srcRect b="49218"/>
          <a:stretch/>
        </p:blipFill>
        <p:spPr>
          <a:xfrm>
            <a:off x="0" y="1"/>
            <a:ext cx="12192000" cy="3162300"/>
          </a:xfrm>
          <a:prstGeom prst="rect">
            <a:avLst/>
          </a:prstGeom>
        </p:spPr>
      </p:pic>
      <p:pic>
        <p:nvPicPr>
          <p:cNvPr id="7" name="Afbeelding 6"/>
          <p:cNvPicPr>
            <a:picLocks noChangeAspect="1"/>
          </p:cNvPicPr>
          <p:nvPr/>
        </p:nvPicPr>
        <p:blipFill rotWithShape="1">
          <a:blip r:embed="rId2"/>
          <a:srcRect b="30863"/>
          <a:stretch/>
        </p:blipFill>
        <p:spPr>
          <a:xfrm>
            <a:off x="0" y="1"/>
            <a:ext cx="12192000" cy="4305300"/>
          </a:xfrm>
          <a:prstGeom prst="rect">
            <a:avLst/>
          </a:prstGeom>
        </p:spPr>
      </p:pic>
      <p:pic>
        <p:nvPicPr>
          <p:cNvPr id="8" name="Afbeelding 7"/>
          <p:cNvPicPr>
            <a:picLocks noChangeAspect="1"/>
          </p:cNvPicPr>
          <p:nvPr/>
        </p:nvPicPr>
        <p:blipFill>
          <a:blip r:embed="rId2"/>
          <a:stretch>
            <a:fillRect/>
          </a:stretch>
        </p:blipFill>
        <p:spPr>
          <a:xfrm>
            <a:off x="0" y="0"/>
            <a:ext cx="12192000" cy="6227225"/>
          </a:xfrm>
          <a:prstGeom prst="rect">
            <a:avLst/>
          </a:prstGeom>
        </p:spPr>
      </p:pic>
    </p:spTree>
    <p:extLst>
      <p:ext uri="{BB962C8B-B14F-4D97-AF65-F5344CB8AC3E}">
        <p14:creationId xmlns:p14="http://schemas.microsoft.com/office/powerpoint/2010/main" val="114420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5" name="Afbeelding 4"/>
          <p:cNvPicPr>
            <a:picLocks noChangeAspect="1"/>
          </p:cNvPicPr>
          <p:nvPr/>
        </p:nvPicPr>
        <p:blipFill rotWithShape="1">
          <a:blip r:embed="rId2"/>
          <a:srcRect b="71614"/>
          <a:stretch/>
        </p:blipFill>
        <p:spPr>
          <a:xfrm>
            <a:off x="0" y="0"/>
            <a:ext cx="10010274" cy="1949116"/>
          </a:xfrm>
          <a:prstGeom prst="rect">
            <a:avLst/>
          </a:prstGeom>
        </p:spPr>
      </p:pic>
      <p:pic>
        <p:nvPicPr>
          <p:cNvPr id="6" name="Afbeelding 5"/>
          <p:cNvPicPr>
            <a:picLocks noChangeAspect="1"/>
          </p:cNvPicPr>
          <p:nvPr/>
        </p:nvPicPr>
        <p:blipFill rotWithShape="1">
          <a:blip r:embed="rId2"/>
          <a:srcRect b="56721"/>
          <a:stretch/>
        </p:blipFill>
        <p:spPr>
          <a:xfrm>
            <a:off x="0" y="0"/>
            <a:ext cx="10010274" cy="2971800"/>
          </a:xfrm>
          <a:prstGeom prst="rect">
            <a:avLst/>
          </a:prstGeom>
        </p:spPr>
      </p:pic>
      <p:pic>
        <p:nvPicPr>
          <p:cNvPr id="7" name="Afbeelding 6"/>
          <p:cNvPicPr>
            <a:picLocks noChangeAspect="1"/>
          </p:cNvPicPr>
          <p:nvPr/>
        </p:nvPicPr>
        <p:blipFill rotWithShape="1">
          <a:blip r:embed="rId2"/>
          <a:srcRect b="37446"/>
          <a:stretch/>
        </p:blipFill>
        <p:spPr>
          <a:xfrm>
            <a:off x="0" y="0"/>
            <a:ext cx="10010274" cy="4295274"/>
          </a:xfrm>
          <a:prstGeom prst="rect">
            <a:avLst/>
          </a:prstGeom>
        </p:spPr>
      </p:pic>
      <p:pic>
        <p:nvPicPr>
          <p:cNvPr id="8" name="Afbeelding 7"/>
          <p:cNvPicPr>
            <a:picLocks noChangeAspect="1"/>
          </p:cNvPicPr>
          <p:nvPr/>
        </p:nvPicPr>
        <p:blipFill rotWithShape="1">
          <a:blip r:embed="rId2"/>
          <a:srcRect b="19749"/>
          <a:stretch/>
        </p:blipFill>
        <p:spPr>
          <a:xfrm>
            <a:off x="0" y="0"/>
            <a:ext cx="10010274" cy="5510463"/>
          </a:xfrm>
          <a:prstGeom prst="rect">
            <a:avLst/>
          </a:prstGeom>
        </p:spPr>
      </p:pic>
      <p:pic>
        <p:nvPicPr>
          <p:cNvPr id="9" name="Afbeelding 8"/>
          <p:cNvPicPr>
            <a:picLocks noChangeAspect="1"/>
          </p:cNvPicPr>
          <p:nvPr/>
        </p:nvPicPr>
        <p:blipFill>
          <a:blip r:embed="rId2"/>
          <a:stretch>
            <a:fillRect/>
          </a:stretch>
        </p:blipFill>
        <p:spPr>
          <a:xfrm>
            <a:off x="0" y="0"/>
            <a:ext cx="10010274" cy="6866552"/>
          </a:xfrm>
          <a:prstGeom prst="rect">
            <a:avLst/>
          </a:prstGeom>
        </p:spPr>
      </p:pic>
    </p:spTree>
    <p:extLst>
      <p:ext uri="{BB962C8B-B14F-4D97-AF65-F5344CB8AC3E}">
        <p14:creationId xmlns:p14="http://schemas.microsoft.com/office/powerpoint/2010/main" val="137984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Examenopgave 2014-1 opgave 5 studeren is investeren.</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r>
              <a:rPr lang="nl-NL" sz="2500" dirty="0" smtClean="0"/>
              <a:t>25</a:t>
            </a:r>
            <a:r>
              <a:rPr lang="nl-NL" sz="2500" dirty="0" smtClean="0"/>
              <a:t> </a:t>
            </a:r>
            <a:r>
              <a:rPr lang="nl-NL" sz="2500" dirty="0" smtClean="0"/>
              <a:t>minuten de </a:t>
            </a:r>
            <a:r>
              <a:rPr lang="nl-NL" sz="2500" dirty="0" smtClean="0"/>
              <a:t>tijd</a:t>
            </a:r>
          </a:p>
          <a:p>
            <a:r>
              <a:rPr lang="nl-NL" sz="2500" dirty="0" smtClean="0"/>
              <a:t>Leenaversie = het liefst niet willen lenen</a:t>
            </a:r>
          </a:p>
          <a:p>
            <a:r>
              <a:rPr lang="nl-NL" sz="2500" dirty="0" smtClean="0"/>
              <a:t>Probeer onbekende woorden te plaatsen in de context.</a:t>
            </a:r>
          </a:p>
          <a:p>
            <a:r>
              <a:rPr lang="nl-NL" sz="2500" dirty="0" smtClean="0"/>
              <a:t>IOU = soort obligatie, cq hij leent geld om in de toekomst terug te betalen in vorm van geld of diensten.</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7" name="Ovaal 26"/>
          <p:cNvSpPr/>
          <p:nvPr/>
        </p:nvSpPr>
        <p:spPr>
          <a:xfrm>
            <a:off x="5767185"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82"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82"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82" y="199180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70" y="19591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3" name="Ovaal 32"/>
          <p:cNvSpPr/>
          <p:nvPr/>
        </p:nvSpPr>
        <p:spPr>
          <a:xfrm>
            <a:off x="5779856"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4" name="Ovaal 33"/>
          <p:cNvSpPr/>
          <p:nvPr/>
        </p:nvSpPr>
        <p:spPr>
          <a:xfrm>
            <a:off x="5792518" y="1975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5" name="Ovaal 34"/>
          <p:cNvSpPr/>
          <p:nvPr/>
        </p:nvSpPr>
        <p:spPr>
          <a:xfrm>
            <a:off x="5741846" y="196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6" name="Ovaal 35"/>
          <p:cNvSpPr/>
          <p:nvPr/>
        </p:nvSpPr>
        <p:spPr>
          <a:xfrm>
            <a:off x="5767146" y="195910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8564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heel(1)">
                                      <p:cBhvr>
                                        <p:cTn id="67" dur="59000"/>
                                        <p:tgtEl>
                                          <p:spTgt spid="27"/>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59000"/>
                                        <p:tgtEl>
                                          <p:spTgt spid="28"/>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heel(1)">
                                      <p:cBhvr>
                                        <p:cTn id="75" dur="59000"/>
                                        <p:tgtEl>
                                          <p:spTgt spid="29"/>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heel(1)">
                                      <p:cBhvr>
                                        <p:cTn id="79" dur="59000"/>
                                        <p:tgtEl>
                                          <p:spTgt spid="30"/>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heel(1)">
                                      <p:cBhvr>
                                        <p:cTn id="83" dur="59000"/>
                                        <p:tgtEl>
                                          <p:spTgt spid="31"/>
                                        </p:tgtEl>
                                      </p:cBhvr>
                                    </p:animEffect>
                                  </p:childTnLst>
                                </p:cTn>
                              </p:par>
                            </p:childTnLst>
                          </p:cTn>
                        </p:par>
                        <p:par>
                          <p:cTn id="84" fill="hold">
                            <p:stCondLst>
                              <p:cond delay="1180000"/>
                            </p:stCondLst>
                            <p:childTnLst>
                              <p:par>
                                <p:cTn id="85" presetID="21" presetClass="entr" presetSubtype="1" fill="hold" grpId="0" nodeType="after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wheel(1)">
                                      <p:cBhvr>
                                        <p:cTn id="87" dur="59000"/>
                                        <p:tgtEl>
                                          <p:spTgt spid="32"/>
                                        </p:tgtEl>
                                      </p:cBhvr>
                                    </p:animEffect>
                                  </p:childTnLst>
                                </p:cTn>
                              </p:par>
                            </p:childTnLst>
                          </p:cTn>
                        </p:par>
                        <p:par>
                          <p:cTn id="88" fill="hold">
                            <p:stCondLst>
                              <p:cond delay="1239000"/>
                            </p:stCondLst>
                            <p:childTnLst>
                              <p:par>
                                <p:cTn id="89" presetID="21" presetClass="entr" presetSubtype="1"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heel(1)">
                                      <p:cBhvr>
                                        <p:cTn id="91" dur="59000"/>
                                        <p:tgtEl>
                                          <p:spTgt spid="33"/>
                                        </p:tgtEl>
                                      </p:cBhvr>
                                    </p:animEffect>
                                  </p:childTnLst>
                                </p:cTn>
                              </p:par>
                            </p:childTnLst>
                          </p:cTn>
                        </p:par>
                        <p:par>
                          <p:cTn id="92" fill="hold">
                            <p:stCondLst>
                              <p:cond delay="1298000"/>
                            </p:stCondLst>
                            <p:childTnLst>
                              <p:par>
                                <p:cTn id="93" presetID="21" presetClass="entr" presetSubtype="1"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heel(1)">
                                      <p:cBhvr>
                                        <p:cTn id="95" dur="59000"/>
                                        <p:tgtEl>
                                          <p:spTgt spid="34"/>
                                        </p:tgtEl>
                                      </p:cBhvr>
                                    </p:animEffect>
                                  </p:childTnLst>
                                </p:cTn>
                              </p:par>
                            </p:childTnLst>
                          </p:cTn>
                        </p:par>
                        <p:par>
                          <p:cTn id="96" fill="hold">
                            <p:stCondLst>
                              <p:cond delay="1357000"/>
                            </p:stCondLst>
                            <p:childTnLst>
                              <p:par>
                                <p:cTn id="97" presetID="21" presetClass="entr" presetSubtype="1"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wheel(1)">
                                      <p:cBhvr>
                                        <p:cTn id="99" dur="59000"/>
                                        <p:tgtEl>
                                          <p:spTgt spid="35"/>
                                        </p:tgtEl>
                                      </p:cBhvr>
                                    </p:animEffect>
                                  </p:childTnLst>
                                </p:cTn>
                              </p:par>
                            </p:childTnLst>
                          </p:cTn>
                        </p:par>
                        <p:par>
                          <p:cTn id="100" fill="hold">
                            <p:stCondLst>
                              <p:cond delay="1416000"/>
                            </p:stCondLst>
                            <p:childTnLst>
                              <p:par>
                                <p:cTn id="101" presetID="21" presetClass="entr" presetSubtype="1"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heel(1)">
                                      <p:cBhvr>
                                        <p:cTn id="103" dur="59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290"/>
          <a:stretch/>
        </p:blipFill>
        <p:spPr>
          <a:xfrm>
            <a:off x="0" y="0"/>
            <a:ext cx="9372600" cy="1431758"/>
          </a:xfrm>
          <a:prstGeom prst="rect">
            <a:avLst/>
          </a:prstGeom>
        </p:spPr>
      </p:pic>
      <p:pic>
        <p:nvPicPr>
          <p:cNvPr id="5" name="Afbeelding 4"/>
          <p:cNvPicPr>
            <a:picLocks noChangeAspect="1"/>
          </p:cNvPicPr>
          <p:nvPr/>
        </p:nvPicPr>
        <p:blipFill rotWithShape="1">
          <a:blip r:embed="rId2"/>
          <a:srcRect b="67108"/>
          <a:stretch/>
        </p:blipFill>
        <p:spPr>
          <a:xfrm>
            <a:off x="0" y="0"/>
            <a:ext cx="9372600" cy="2273968"/>
          </a:xfrm>
          <a:prstGeom prst="rect">
            <a:avLst/>
          </a:prstGeom>
        </p:spPr>
      </p:pic>
      <p:pic>
        <p:nvPicPr>
          <p:cNvPr id="6" name="Afbeelding 5"/>
          <p:cNvPicPr>
            <a:picLocks noChangeAspect="1"/>
          </p:cNvPicPr>
          <p:nvPr/>
        </p:nvPicPr>
        <p:blipFill rotWithShape="1">
          <a:blip r:embed="rId2"/>
          <a:srcRect b="62583"/>
          <a:stretch/>
        </p:blipFill>
        <p:spPr>
          <a:xfrm>
            <a:off x="0" y="0"/>
            <a:ext cx="9372600" cy="2586789"/>
          </a:xfrm>
          <a:prstGeom prst="rect">
            <a:avLst/>
          </a:prstGeom>
        </p:spPr>
      </p:pic>
      <p:pic>
        <p:nvPicPr>
          <p:cNvPr id="7" name="Afbeelding 6"/>
          <p:cNvPicPr>
            <a:picLocks noChangeAspect="1"/>
          </p:cNvPicPr>
          <p:nvPr/>
        </p:nvPicPr>
        <p:blipFill rotWithShape="1">
          <a:blip r:embed="rId2"/>
          <a:srcRect b="57884"/>
          <a:stretch/>
        </p:blipFill>
        <p:spPr>
          <a:xfrm>
            <a:off x="0" y="0"/>
            <a:ext cx="9372600" cy="2911642"/>
          </a:xfrm>
          <a:prstGeom prst="rect">
            <a:avLst/>
          </a:prstGeom>
        </p:spPr>
      </p:pic>
      <p:pic>
        <p:nvPicPr>
          <p:cNvPr id="8" name="Afbeelding 7"/>
          <p:cNvPicPr>
            <a:picLocks noChangeAspect="1"/>
          </p:cNvPicPr>
          <p:nvPr/>
        </p:nvPicPr>
        <p:blipFill rotWithShape="1">
          <a:blip r:embed="rId2"/>
          <a:srcRect b="53534"/>
          <a:stretch/>
        </p:blipFill>
        <p:spPr>
          <a:xfrm>
            <a:off x="0" y="0"/>
            <a:ext cx="9372600" cy="3212432"/>
          </a:xfrm>
          <a:prstGeom prst="rect">
            <a:avLst/>
          </a:prstGeom>
        </p:spPr>
      </p:pic>
      <p:pic>
        <p:nvPicPr>
          <p:cNvPr id="9" name="Afbeelding 8"/>
          <p:cNvPicPr>
            <a:picLocks noChangeAspect="1"/>
          </p:cNvPicPr>
          <p:nvPr/>
        </p:nvPicPr>
        <p:blipFill rotWithShape="1">
          <a:blip r:embed="rId2"/>
          <a:srcRect b="46050"/>
          <a:stretch/>
        </p:blipFill>
        <p:spPr>
          <a:xfrm>
            <a:off x="0" y="0"/>
            <a:ext cx="9372600" cy="3729789"/>
          </a:xfrm>
          <a:prstGeom prst="rect">
            <a:avLst/>
          </a:prstGeom>
        </p:spPr>
      </p:pic>
      <p:pic>
        <p:nvPicPr>
          <p:cNvPr id="10" name="Afbeelding 9"/>
          <p:cNvPicPr>
            <a:picLocks noChangeAspect="1"/>
          </p:cNvPicPr>
          <p:nvPr/>
        </p:nvPicPr>
        <p:blipFill rotWithShape="1">
          <a:blip r:embed="rId2"/>
          <a:srcRect b="38219"/>
          <a:stretch/>
        </p:blipFill>
        <p:spPr>
          <a:xfrm>
            <a:off x="0" y="0"/>
            <a:ext cx="9372600" cy="4271211"/>
          </a:xfrm>
          <a:prstGeom prst="rect">
            <a:avLst/>
          </a:prstGeom>
        </p:spPr>
      </p:pic>
      <p:pic>
        <p:nvPicPr>
          <p:cNvPr id="11" name="Afbeelding 10"/>
          <p:cNvPicPr>
            <a:picLocks noChangeAspect="1"/>
          </p:cNvPicPr>
          <p:nvPr/>
        </p:nvPicPr>
        <p:blipFill rotWithShape="1">
          <a:blip r:embed="rId2"/>
          <a:srcRect b="28125"/>
          <a:stretch/>
        </p:blipFill>
        <p:spPr>
          <a:xfrm>
            <a:off x="0" y="0"/>
            <a:ext cx="9372600" cy="4969042"/>
          </a:xfrm>
          <a:prstGeom prst="rect">
            <a:avLst/>
          </a:prstGeom>
        </p:spPr>
      </p:pic>
      <p:pic>
        <p:nvPicPr>
          <p:cNvPr id="12" name="Afbeelding 11"/>
          <p:cNvPicPr>
            <a:picLocks noChangeAspect="1"/>
          </p:cNvPicPr>
          <p:nvPr/>
        </p:nvPicPr>
        <p:blipFill rotWithShape="1">
          <a:blip r:embed="rId2"/>
          <a:srcRect b="18901"/>
          <a:stretch/>
        </p:blipFill>
        <p:spPr>
          <a:xfrm>
            <a:off x="0" y="0"/>
            <a:ext cx="9372600" cy="5606716"/>
          </a:xfrm>
          <a:prstGeom prst="rect">
            <a:avLst/>
          </a:prstGeom>
        </p:spPr>
      </p:pic>
      <p:pic>
        <p:nvPicPr>
          <p:cNvPr id="13" name="Afbeelding 12"/>
          <p:cNvPicPr>
            <a:picLocks noChangeAspect="1"/>
          </p:cNvPicPr>
          <p:nvPr/>
        </p:nvPicPr>
        <p:blipFill>
          <a:blip r:embed="rId2"/>
          <a:stretch>
            <a:fillRect/>
          </a:stretch>
        </p:blipFill>
        <p:spPr>
          <a:xfrm>
            <a:off x="0" y="0"/>
            <a:ext cx="9372600" cy="6913452"/>
          </a:xfrm>
          <a:prstGeom prst="rect">
            <a:avLst/>
          </a:prstGeom>
        </p:spPr>
      </p:pic>
    </p:spTree>
    <p:extLst>
      <p:ext uri="{BB962C8B-B14F-4D97-AF65-F5344CB8AC3E}">
        <p14:creationId xmlns:p14="http://schemas.microsoft.com/office/powerpoint/2010/main" val="28620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55264"/>
          <a:stretch/>
        </p:blipFill>
        <p:spPr>
          <a:xfrm>
            <a:off x="0" y="0"/>
            <a:ext cx="12192000" cy="2430380"/>
          </a:xfrm>
          <a:prstGeom prst="rect">
            <a:avLst/>
          </a:prstGeom>
        </p:spPr>
      </p:pic>
      <p:pic>
        <p:nvPicPr>
          <p:cNvPr id="5" name="Afbeelding 4"/>
          <p:cNvPicPr>
            <a:picLocks noChangeAspect="1"/>
          </p:cNvPicPr>
          <p:nvPr/>
        </p:nvPicPr>
        <p:blipFill>
          <a:blip r:embed="rId2"/>
          <a:stretch>
            <a:fillRect/>
          </a:stretch>
        </p:blipFill>
        <p:spPr>
          <a:xfrm>
            <a:off x="0" y="-1"/>
            <a:ext cx="12192000" cy="5432705"/>
          </a:xfrm>
          <a:prstGeom prst="rect">
            <a:avLst/>
          </a:prstGeom>
        </p:spPr>
      </p:pic>
    </p:spTree>
    <p:extLst>
      <p:ext uri="{BB962C8B-B14F-4D97-AF65-F5344CB8AC3E}">
        <p14:creationId xmlns:p14="http://schemas.microsoft.com/office/powerpoint/2010/main" val="360167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0889"/>
          <a:stretch/>
        </p:blipFill>
        <p:spPr>
          <a:xfrm>
            <a:off x="0" y="-1"/>
            <a:ext cx="12192000" cy="1155033"/>
          </a:xfrm>
          <a:prstGeom prst="rect">
            <a:avLst/>
          </a:prstGeom>
        </p:spPr>
      </p:pic>
      <p:pic>
        <p:nvPicPr>
          <p:cNvPr id="5" name="Afbeelding 4"/>
          <p:cNvPicPr>
            <a:picLocks noChangeAspect="1"/>
          </p:cNvPicPr>
          <p:nvPr/>
        </p:nvPicPr>
        <p:blipFill rotWithShape="1">
          <a:blip r:embed="rId2"/>
          <a:srcRect b="65431"/>
          <a:stretch/>
        </p:blipFill>
        <p:spPr>
          <a:xfrm>
            <a:off x="0" y="-1"/>
            <a:ext cx="12192000" cy="1371601"/>
          </a:xfrm>
          <a:prstGeom prst="rect">
            <a:avLst/>
          </a:prstGeom>
        </p:spPr>
      </p:pic>
      <p:pic>
        <p:nvPicPr>
          <p:cNvPr id="6" name="Afbeelding 5"/>
          <p:cNvPicPr>
            <a:picLocks noChangeAspect="1"/>
          </p:cNvPicPr>
          <p:nvPr/>
        </p:nvPicPr>
        <p:blipFill rotWithShape="1">
          <a:blip r:embed="rId2"/>
          <a:srcRect b="56030"/>
          <a:stretch/>
        </p:blipFill>
        <p:spPr>
          <a:xfrm>
            <a:off x="0" y="0"/>
            <a:ext cx="12192000" cy="1744580"/>
          </a:xfrm>
          <a:prstGeom prst="rect">
            <a:avLst/>
          </a:prstGeom>
        </p:spPr>
      </p:pic>
      <p:pic>
        <p:nvPicPr>
          <p:cNvPr id="7" name="Afbeelding 6"/>
          <p:cNvPicPr>
            <a:picLocks noChangeAspect="1"/>
          </p:cNvPicPr>
          <p:nvPr/>
        </p:nvPicPr>
        <p:blipFill rotWithShape="1">
          <a:blip r:embed="rId2"/>
          <a:srcRect b="43295"/>
          <a:stretch/>
        </p:blipFill>
        <p:spPr>
          <a:xfrm>
            <a:off x="0" y="0"/>
            <a:ext cx="12192000" cy="2249906"/>
          </a:xfrm>
          <a:prstGeom prst="rect">
            <a:avLst/>
          </a:prstGeom>
        </p:spPr>
      </p:pic>
      <p:pic>
        <p:nvPicPr>
          <p:cNvPr id="8" name="Afbeelding 7"/>
          <p:cNvPicPr>
            <a:picLocks noChangeAspect="1"/>
          </p:cNvPicPr>
          <p:nvPr/>
        </p:nvPicPr>
        <p:blipFill rotWithShape="1">
          <a:blip r:embed="rId2"/>
          <a:srcRect b="25100"/>
          <a:stretch/>
        </p:blipFill>
        <p:spPr>
          <a:xfrm>
            <a:off x="0" y="-1"/>
            <a:ext cx="12192000" cy="2971801"/>
          </a:xfrm>
          <a:prstGeom prst="rect">
            <a:avLst/>
          </a:prstGeom>
        </p:spPr>
      </p:pic>
      <p:pic>
        <p:nvPicPr>
          <p:cNvPr id="9" name="Afbeelding 8"/>
          <p:cNvPicPr>
            <a:picLocks noChangeAspect="1"/>
          </p:cNvPicPr>
          <p:nvPr/>
        </p:nvPicPr>
        <p:blipFill rotWithShape="1">
          <a:blip r:embed="rId2"/>
          <a:srcRect b="16306"/>
          <a:stretch/>
        </p:blipFill>
        <p:spPr>
          <a:xfrm>
            <a:off x="0" y="-1"/>
            <a:ext cx="12192000" cy="3320717"/>
          </a:xfrm>
          <a:prstGeom prst="rect">
            <a:avLst/>
          </a:prstGeom>
        </p:spPr>
      </p:pic>
      <p:pic>
        <p:nvPicPr>
          <p:cNvPr id="10" name="Afbeelding 9"/>
          <p:cNvPicPr>
            <a:picLocks noChangeAspect="1"/>
          </p:cNvPicPr>
          <p:nvPr/>
        </p:nvPicPr>
        <p:blipFill>
          <a:blip r:embed="rId2"/>
          <a:stretch>
            <a:fillRect/>
          </a:stretch>
        </p:blipFill>
        <p:spPr>
          <a:xfrm>
            <a:off x="0" y="-1"/>
            <a:ext cx="12192000" cy="3967697"/>
          </a:xfrm>
          <a:prstGeom prst="rect">
            <a:avLst/>
          </a:prstGeom>
        </p:spPr>
      </p:pic>
    </p:spTree>
    <p:extLst>
      <p:ext uri="{BB962C8B-B14F-4D97-AF65-F5344CB8AC3E}">
        <p14:creationId xmlns:p14="http://schemas.microsoft.com/office/powerpoint/2010/main" val="329883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Afbeelding 3"/>
          <p:cNvPicPr>
            <a:picLocks noChangeAspect="1"/>
          </p:cNvPicPr>
          <p:nvPr/>
        </p:nvPicPr>
        <p:blipFill rotWithShape="1">
          <a:blip r:embed="rId2"/>
          <a:srcRect b="44606"/>
          <a:stretch/>
        </p:blipFill>
        <p:spPr>
          <a:xfrm>
            <a:off x="0" y="0"/>
            <a:ext cx="12192000" cy="2324100"/>
          </a:xfrm>
          <a:prstGeom prst="rect">
            <a:avLst/>
          </a:prstGeom>
        </p:spPr>
      </p:pic>
      <p:pic>
        <p:nvPicPr>
          <p:cNvPr id="5" name="Afbeelding 4"/>
          <p:cNvPicPr>
            <a:picLocks noChangeAspect="1"/>
          </p:cNvPicPr>
          <p:nvPr/>
        </p:nvPicPr>
        <p:blipFill>
          <a:blip r:embed="rId2"/>
          <a:stretch>
            <a:fillRect/>
          </a:stretch>
        </p:blipFill>
        <p:spPr>
          <a:xfrm>
            <a:off x="0" y="0"/>
            <a:ext cx="12192000" cy="4195628"/>
          </a:xfrm>
          <a:prstGeom prst="rect">
            <a:avLst/>
          </a:prstGeom>
        </p:spPr>
      </p:pic>
    </p:spTree>
    <p:extLst>
      <p:ext uri="{BB962C8B-B14F-4D97-AF65-F5344CB8AC3E}">
        <p14:creationId xmlns:p14="http://schemas.microsoft.com/office/powerpoint/2010/main" val="398807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9985"/>
          <a:stretch/>
        </p:blipFill>
        <p:spPr>
          <a:xfrm>
            <a:off x="0" y="-1"/>
            <a:ext cx="12192000" cy="1066801"/>
          </a:xfrm>
          <a:prstGeom prst="rect">
            <a:avLst/>
          </a:prstGeom>
        </p:spPr>
      </p:pic>
      <p:pic>
        <p:nvPicPr>
          <p:cNvPr id="5" name="Afbeelding 4"/>
          <p:cNvPicPr>
            <a:picLocks noChangeAspect="1"/>
          </p:cNvPicPr>
          <p:nvPr/>
        </p:nvPicPr>
        <p:blipFill rotWithShape="1">
          <a:blip r:embed="rId2"/>
          <a:srcRect b="67119"/>
          <a:stretch/>
        </p:blipFill>
        <p:spPr>
          <a:xfrm>
            <a:off x="0" y="-1"/>
            <a:ext cx="12192000" cy="1752601"/>
          </a:xfrm>
          <a:prstGeom prst="rect">
            <a:avLst/>
          </a:prstGeom>
        </p:spPr>
      </p:pic>
      <p:pic>
        <p:nvPicPr>
          <p:cNvPr id="6" name="Afbeelding 5"/>
          <p:cNvPicPr>
            <a:picLocks noChangeAspect="1"/>
          </p:cNvPicPr>
          <p:nvPr/>
        </p:nvPicPr>
        <p:blipFill rotWithShape="1">
          <a:blip r:embed="rId2"/>
          <a:srcRect b="53299"/>
          <a:stretch/>
        </p:blipFill>
        <p:spPr>
          <a:xfrm>
            <a:off x="0" y="-1"/>
            <a:ext cx="12192000" cy="2489201"/>
          </a:xfrm>
          <a:prstGeom prst="rect">
            <a:avLst/>
          </a:prstGeom>
        </p:spPr>
      </p:pic>
      <p:pic>
        <p:nvPicPr>
          <p:cNvPr id="7" name="Afbeelding 6"/>
          <p:cNvPicPr>
            <a:picLocks noChangeAspect="1"/>
          </p:cNvPicPr>
          <p:nvPr/>
        </p:nvPicPr>
        <p:blipFill rotWithShape="1">
          <a:blip r:embed="rId2"/>
          <a:srcRect b="40909"/>
          <a:stretch/>
        </p:blipFill>
        <p:spPr>
          <a:xfrm>
            <a:off x="0" y="-1"/>
            <a:ext cx="12192000" cy="3149601"/>
          </a:xfrm>
          <a:prstGeom prst="rect">
            <a:avLst/>
          </a:prstGeom>
        </p:spPr>
      </p:pic>
      <p:pic>
        <p:nvPicPr>
          <p:cNvPr id="8" name="Afbeelding 7"/>
          <p:cNvPicPr>
            <a:picLocks noChangeAspect="1"/>
          </p:cNvPicPr>
          <p:nvPr/>
        </p:nvPicPr>
        <p:blipFill rotWithShape="1">
          <a:blip r:embed="rId2"/>
          <a:srcRect b="29948"/>
          <a:stretch/>
        </p:blipFill>
        <p:spPr>
          <a:xfrm>
            <a:off x="0" y="-1"/>
            <a:ext cx="12192000" cy="3733801"/>
          </a:xfrm>
          <a:prstGeom prst="rect">
            <a:avLst/>
          </a:prstGeom>
        </p:spPr>
      </p:pic>
      <p:pic>
        <p:nvPicPr>
          <p:cNvPr id="9" name="Afbeelding 8"/>
          <p:cNvPicPr>
            <a:picLocks noChangeAspect="1"/>
          </p:cNvPicPr>
          <p:nvPr/>
        </p:nvPicPr>
        <p:blipFill>
          <a:blip r:embed="rId2"/>
          <a:stretch>
            <a:fillRect/>
          </a:stretch>
        </p:blipFill>
        <p:spPr>
          <a:xfrm>
            <a:off x="0" y="-1"/>
            <a:ext cx="12192000" cy="5330065"/>
          </a:xfrm>
          <a:prstGeom prst="rect">
            <a:avLst/>
          </a:prstGeom>
        </p:spPr>
      </p:pic>
    </p:spTree>
    <p:extLst>
      <p:ext uri="{BB962C8B-B14F-4D97-AF65-F5344CB8AC3E}">
        <p14:creationId xmlns:p14="http://schemas.microsoft.com/office/powerpoint/2010/main" val="7919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Examenopgave 2015-1 opgave 4</a:t>
            </a:r>
            <a:endParaRPr lang="nl-NL" dirty="0"/>
          </a:p>
        </p:txBody>
      </p:sp>
      <p:sp>
        <p:nvSpPr>
          <p:cNvPr id="3" name="Tijdelijke aanduiding voor inhoud 2"/>
          <p:cNvSpPr>
            <a:spLocks noGrp="1"/>
          </p:cNvSpPr>
          <p:nvPr>
            <p:ph idx="1"/>
          </p:nvPr>
        </p:nvSpPr>
        <p:spPr>
          <a:xfrm>
            <a:off x="84221" y="1022684"/>
            <a:ext cx="4896853" cy="5149104"/>
          </a:xfrm>
        </p:spPr>
        <p:txBody>
          <a:bodyPr>
            <a:normAutofit lnSpcReduction="10000"/>
          </a:bodyPr>
          <a:lstStyle/>
          <a:p>
            <a:r>
              <a:rPr lang="nl-NL" sz="2500" dirty="0" smtClean="0"/>
              <a:t>20</a:t>
            </a:r>
            <a:r>
              <a:rPr lang="nl-NL" sz="2500" dirty="0" smtClean="0"/>
              <a:t> </a:t>
            </a:r>
            <a:r>
              <a:rPr lang="nl-NL" sz="2500" dirty="0" smtClean="0"/>
              <a:t>minuten de </a:t>
            </a:r>
            <a:r>
              <a:rPr lang="nl-NL" sz="2500" dirty="0" smtClean="0"/>
              <a:t>tijd</a:t>
            </a:r>
          </a:p>
          <a:p>
            <a:r>
              <a:rPr lang="nl-NL" sz="2500" dirty="0" smtClean="0"/>
              <a:t>Indexcijfers : stijging of daling </a:t>
            </a:r>
            <a:r>
              <a:rPr lang="nl-NL" sz="2500" dirty="0" err="1" smtClean="0"/>
              <a:t>t.o.v</a:t>
            </a:r>
            <a:r>
              <a:rPr lang="nl-NL" sz="2500" dirty="0" smtClean="0"/>
              <a:t> basisjaar in % + 100. (stijging 6% = indexcijfer 106), daling 5% = indexcijfer 95)</a:t>
            </a:r>
          </a:p>
          <a:p>
            <a:r>
              <a:rPr lang="nl-NL" sz="2500" dirty="0" smtClean="0"/>
              <a:t>Reëel inkomen = nominaal inkomen / prijsindexcijfer * 100.</a:t>
            </a:r>
          </a:p>
          <a:p>
            <a:r>
              <a:rPr lang="nl-NL" sz="2500" dirty="0" smtClean="0"/>
              <a:t>Gezondheid-index stijgt mee met de lonen, dus als de lonen met 10% stijgen, dan zal de gezondheidsindex ook met 10%.</a:t>
            </a:r>
            <a:endParaRPr lang="nl-NL" sz="2500" dirty="0" smtClean="0"/>
          </a:p>
          <a:p>
            <a:endParaRPr lang="nl-NL" sz="2500" dirty="0" smtClean="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7" name="Ovaal 26"/>
          <p:cNvSpPr/>
          <p:nvPr/>
        </p:nvSpPr>
        <p:spPr>
          <a:xfrm>
            <a:off x="5767185"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82"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82"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82" y="199180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70" y="19591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3" name="Ovaal 32"/>
          <p:cNvSpPr/>
          <p:nvPr/>
        </p:nvSpPr>
        <p:spPr>
          <a:xfrm>
            <a:off x="5779856" y="20244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4" name="Ovaal 33"/>
          <p:cNvSpPr/>
          <p:nvPr/>
        </p:nvSpPr>
        <p:spPr>
          <a:xfrm>
            <a:off x="5792518" y="1975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5" name="Ovaal 34"/>
          <p:cNvSpPr/>
          <p:nvPr/>
        </p:nvSpPr>
        <p:spPr>
          <a:xfrm>
            <a:off x="5741846" y="196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6" name="Ovaal 35"/>
          <p:cNvSpPr/>
          <p:nvPr/>
        </p:nvSpPr>
        <p:spPr>
          <a:xfrm>
            <a:off x="5767146" y="195910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3869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heel(1)">
                                      <p:cBhvr>
                                        <p:cTn id="67" dur="59000"/>
                                        <p:tgtEl>
                                          <p:spTgt spid="27"/>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59000"/>
                                        <p:tgtEl>
                                          <p:spTgt spid="28"/>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heel(1)">
                                      <p:cBhvr>
                                        <p:cTn id="75" dur="59000"/>
                                        <p:tgtEl>
                                          <p:spTgt spid="29"/>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heel(1)">
                                      <p:cBhvr>
                                        <p:cTn id="79" dur="59000"/>
                                        <p:tgtEl>
                                          <p:spTgt spid="30"/>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heel(1)">
                                      <p:cBhvr>
                                        <p:cTn id="83" dur="59000"/>
                                        <p:tgtEl>
                                          <p:spTgt spid="31"/>
                                        </p:tgtEl>
                                      </p:cBhvr>
                                    </p:animEffect>
                                  </p:childTnLst>
                                </p:cTn>
                              </p:par>
                            </p:childTnLst>
                          </p:cTn>
                        </p:par>
                        <p:par>
                          <p:cTn id="84" fill="hold">
                            <p:stCondLst>
                              <p:cond delay="1180000"/>
                            </p:stCondLst>
                            <p:childTnLst>
                              <p:par>
                                <p:cTn id="85" presetID="21" presetClass="entr" presetSubtype="1" fill="hold" grpId="0" nodeType="after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wheel(1)">
                                      <p:cBhvr>
                                        <p:cTn id="87" dur="59000"/>
                                        <p:tgtEl>
                                          <p:spTgt spid="32"/>
                                        </p:tgtEl>
                                      </p:cBhvr>
                                    </p:animEffect>
                                  </p:childTnLst>
                                </p:cTn>
                              </p:par>
                            </p:childTnLst>
                          </p:cTn>
                        </p:par>
                        <p:par>
                          <p:cTn id="88" fill="hold">
                            <p:stCondLst>
                              <p:cond delay="1239000"/>
                            </p:stCondLst>
                            <p:childTnLst>
                              <p:par>
                                <p:cTn id="89" presetID="21" presetClass="entr" presetSubtype="1"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heel(1)">
                                      <p:cBhvr>
                                        <p:cTn id="91" dur="59000"/>
                                        <p:tgtEl>
                                          <p:spTgt spid="33"/>
                                        </p:tgtEl>
                                      </p:cBhvr>
                                    </p:animEffect>
                                  </p:childTnLst>
                                </p:cTn>
                              </p:par>
                            </p:childTnLst>
                          </p:cTn>
                        </p:par>
                        <p:par>
                          <p:cTn id="92" fill="hold">
                            <p:stCondLst>
                              <p:cond delay="1298000"/>
                            </p:stCondLst>
                            <p:childTnLst>
                              <p:par>
                                <p:cTn id="93" presetID="21" presetClass="entr" presetSubtype="1"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heel(1)">
                                      <p:cBhvr>
                                        <p:cTn id="95" dur="59000"/>
                                        <p:tgtEl>
                                          <p:spTgt spid="34"/>
                                        </p:tgtEl>
                                      </p:cBhvr>
                                    </p:animEffect>
                                  </p:childTnLst>
                                </p:cTn>
                              </p:par>
                            </p:childTnLst>
                          </p:cTn>
                        </p:par>
                        <p:par>
                          <p:cTn id="96" fill="hold">
                            <p:stCondLst>
                              <p:cond delay="1357000"/>
                            </p:stCondLst>
                            <p:childTnLst>
                              <p:par>
                                <p:cTn id="97" presetID="21" presetClass="entr" presetSubtype="1"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wheel(1)">
                                      <p:cBhvr>
                                        <p:cTn id="99" dur="59000"/>
                                        <p:tgtEl>
                                          <p:spTgt spid="35"/>
                                        </p:tgtEl>
                                      </p:cBhvr>
                                    </p:animEffect>
                                  </p:childTnLst>
                                </p:cTn>
                              </p:par>
                            </p:childTnLst>
                          </p:cTn>
                        </p:par>
                        <p:par>
                          <p:cTn id="100" fill="hold">
                            <p:stCondLst>
                              <p:cond delay="1416000"/>
                            </p:stCondLst>
                            <p:childTnLst>
                              <p:par>
                                <p:cTn id="101" presetID="21" presetClass="entr" presetSubtype="1"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heel(1)">
                                      <p:cBhvr>
                                        <p:cTn id="103" dur="59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848"/>
          <a:stretch/>
        </p:blipFill>
        <p:spPr>
          <a:xfrm>
            <a:off x="0" y="0"/>
            <a:ext cx="12192000" cy="962526"/>
          </a:xfrm>
          <a:prstGeom prst="rect">
            <a:avLst/>
          </a:prstGeom>
        </p:spPr>
      </p:pic>
      <p:pic>
        <p:nvPicPr>
          <p:cNvPr id="5" name="Afbeelding 4"/>
          <p:cNvPicPr>
            <a:picLocks noChangeAspect="1"/>
          </p:cNvPicPr>
          <p:nvPr/>
        </p:nvPicPr>
        <p:blipFill rotWithShape="1">
          <a:blip r:embed="rId2"/>
          <a:srcRect b="80895"/>
          <a:stretch/>
        </p:blipFill>
        <p:spPr>
          <a:xfrm>
            <a:off x="0" y="0"/>
            <a:ext cx="12192000" cy="1299411"/>
          </a:xfrm>
          <a:prstGeom prst="rect">
            <a:avLst/>
          </a:prstGeom>
        </p:spPr>
      </p:pic>
      <p:pic>
        <p:nvPicPr>
          <p:cNvPr id="6" name="Afbeelding 5"/>
          <p:cNvPicPr>
            <a:picLocks noChangeAspect="1"/>
          </p:cNvPicPr>
          <p:nvPr/>
        </p:nvPicPr>
        <p:blipFill rotWithShape="1">
          <a:blip r:embed="rId2"/>
          <a:srcRect b="72049"/>
          <a:stretch/>
        </p:blipFill>
        <p:spPr>
          <a:xfrm>
            <a:off x="0" y="0"/>
            <a:ext cx="12192000" cy="1900989"/>
          </a:xfrm>
          <a:prstGeom prst="rect">
            <a:avLst/>
          </a:prstGeom>
        </p:spPr>
      </p:pic>
      <p:pic>
        <p:nvPicPr>
          <p:cNvPr id="7" name="Afbeelding 6"/>
          <p:cNvPicPr>
            <a:picLocks noChangeAspect="1"/>
          </p:cNvPicPr>
          <p:nvPr/>
        </p:nvPicPr>
        <p:blipFill rotWithShape="1">
          <a:blip r:embed="rId2"/>
          <a:srcRect b="64796"/>
          <a:stretch/>
        </p:blipFill>
        <p:spPr>
          <a:xfrm>
            <a:off x="0" y="0"/>
            <a:ext cx="12192000" cy="2394284"/>
          </a:xfrm>
          <a:prstGeom prst="rect">
            <a:avLst/>
          </a:prstGeom>
        </p:spPr>
      </p:pic>
      <p:pic>
        <p:nvPicPr>
          <p:cNvPr id="8" name="Afbeelding 7"/>
          <p:cNvPicPr>
            <a:picLocks noChangeAspect="1"/>
          </p:cNvPicPr>
          <p:nvPr/>
        </p:nvPicPr>
        <p:blipFill rotWithShape="1">
          <a:blip r:embed="rId2"/>
          <a:srcRect b="58959"/>
          <a:stretch/>
        </p:blipFill>
        <p:spPr>
          <a:xfrm>
            <a:off x="0" y="0"/>
            <a:ext cx="12192000" cy="2791326"/>
          </a:xfrm>
          <a:prstGeom prst="rect">
            <a:avLst/>
          </a:prstGeom>
        </p:spPr>
      </p:pic>
      <p:pic>
        <p:nvPicPr>
          <p:cNvPr id="9" name="Afbeelding 8"/>
          <p:cNvPicPr>
            <a:picLocks noChangeAspect="1"/>
          </p:cNvPicPr>
          <p:nvPr/>
        </p:nvPicPr>
        <p:blipFill rotWithShape="1">
          <a:blip r:embed="rId2"/>
          <a:srcRect b="50644"/>
          <a:stretch/>
        </p:blipFill>
        <p:spPr>
          <a:xfrm>
            <a:off x="0" y="0"/>
            <a:ext cx="12192000" cy="3356811"/>
          </a:xfrm>
          <a:prstGeom prst="rect">
            <a:avLst/>
          </a:prstGeom>
        </p:spPr>
      </p:pic>
      <p:pic>
        <p:nvPicPr>
          <p:cNvPr id="10" name="Afbeelding 9"/>
          <p:cNvPicPr>
            <a:picLocks noChangeAspect="1"/>
          </p:cNvPicPr>
          <p:nvPr/>
        </p:nvPicPr>
        <p:blipFill rotWithShape="1">
          <a:blip r:embed="rId2"/>
          <a:srcRect b="31008"/>
          <a:stretch/>
        </p:blipFill>
        <p:spPr>
          <a:xfrm>
            <a:off x="0" y="0"/>
            <a:ext cx="12192000" cy="4692316"/>
          </a:xfrm>
          <a:prstGeom prst="rect">
            <a:avLst/>
          </a:prstGeom>
        </p:spPr>
      </p:pic>
      <p:pic>
        <p:nvPicPr>
          <p:cNvPr id="11" name="Afbeelding 10"/>
          <p:cNvPicPr>
            <a:picLocks noChangeAspect="1"/>
          </p:cNvPicPr>
          <p:nvPr/>
        </p:nvPicPr>
        <p:blipFill rotWithShape="1">
          <a:blip r:embed="rId2"/>
          <a:srcRect b="26409"/>
          <a:stretch/>
        </p:blipFill>
        <p:spPr>
          <a:xfrm>
            <a:off x="0" y="0"/>
            <a:ext cx="12192000" cy="5005137"/>
          </a:xfrm>
          <a:prstGeom prst="rect">
            <a:avLst/>
          </a:prstGeom>
        </p:spPr>
      </p:pic>
      <p:pic>
        <p:nvPicPr>
          <p:cNvPr id="12" name="Afbeelding 11"/>
          <p:cNvPicPr>
            <a:picLocks noChangeAspect="1"/>
          </p:cNvPicPr>
          <p:nvPr/>
        </p:nvPicPr>
        <p:blipFill>
          <a:blip r:embed="rId2"/>
          <a:stretch>
            <a:fillRect/>
          </a:stretch>
        </p:blipFill>
        <p:spPr>
          <a:xfrm>
            <a:off x="0" y="0"/>
            <a:ext cx="12192000" cy="6801242"/>
          </a:xfrm>
          <a:prstGeom prst="rect">
            <a:avLst/>
          </a:prstGeom>
        </p:spPr>
      </p:pic>
    </p:spTree>
    <p:extLst>
      <p:ext uri="{BB962C8B-B14F-4D97-AF65-F5344CB8AC3E}">
        <p14:creationId xmlns:p14="http://schemas.microsoft.com/office/powerpoint/2010/main" val="225874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34540"/>
          <a:stretch/>
        </p:blipFill>
        <p:spPr>
          <a:xfrm>
            <a:off x="0" y="0"/>
            <a:ext cx="12192000" cy="2767264"/>
          </a:xfrm>
          <a:prstGeom prst="rect">
            <a:avLst/>
          </a:prstGeom>
        </p:spPr>
      </p:pic>
      <p:pic>
        <p:nvPicPr>
          <p:cNvPr id="6" name="Afbeelding 5"/>
          <p:cNvPicPr>
            <a:picLocks noChangeAspect="1"/>
          </p:cNvPicPr>
          <p:nvPr/>
        </p:nvPicPr>
        <p:blipFill>
          <a:blip r:embed="rId2"/>
          <a:stretch>
            <a:fillRect/>
          </a:stretch>
        </p:blipFill>
        <p:spPr>
          <a:xfrm>
            <a:off x="0" y="-1"/>
            <a:ext cx="12192000" cy="4227377"/>
          </a:xfrm>
          <a:prstGeom prst="rect">
            <a:avLst/>
          </a:prstGeom>
        </p:spPr>
      </p:pic>
    </p:spTree>
    <p:extLst>
      <p:ext uri="{BB962C8B-B14F-4D97-AF65-F5344CB8AC3E}">
        <p14:creationId xmlns:p14="http://schemas.microsoft.com/office/powerpoint/2010/main" val="17391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51453"/>
          <a:stretch/>
        </p:blipFill>
        <p:spPr>
          <a:xfrm>
            <a:off x="0" y="-11113"/>
            <a:ext cx="12192000" cy="2910724"/>
          </a:xfrm>
          <a:prstGeom prst="rect">
            <a:avLst/>
          </a:prstGeom>
        </p:spPr>
      </p:pic>
      <p:pic>
        <p:nvPicPr>
          <p:cNvPr id="5" name="Afbeelding 4"/>
          <p:cNvPicPr>
            <a:picLocks noChangeAspect="1"/>
          </p:cNvPicPr>
          <p:nvPr/>
        </p:nvPicPr>
        <p:blipFill>
          <a:blip r:embed="rId2"/>
          <a:stretch>
            <a:fillRect/>
          </a:stretch>
        </p:blipFill>
        <p:spPr>
          <a:xfrm>
            <a:off x="0" y="-11113"/>
            <a:ext cx="12192000" cy="5995700"/>
          </a:xfrm>
          <a:prstGeom prst="rect">
            <a:avLst/>
          </a:prstGeom>
        </p:spPr>
      </p:pic>
    </p:spTree>
    <p:extLst>
      <p:ext uri="{BB962C8B-B14F-4D97-AF65-F5344CB8AC3E}">
        <p14:creationId xmlns:p14="http://schemas.microsoft.com/office/powerpoint/2010/main" val="244695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1285</TotalTime>
  <Words>1499</Words>
  <Application>Microsoft Office PowerPoint</Application>
  <PresentationFormat>Breedbeeld</PresentationFormat>
  <Paragraphs>219</Paragraphs>
  <Slides>34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34</vt:i4>
      </vt:variant>
    </vt:vector>
  </HeadingPairs>
  <TitlesOfParts>
    <vt:vector size="39" baseType="lpstr">
      <vt:lpstr>Arial</vt:lpstr>
      <vt:lpstr>Trebuchet MS</vt:lpstr>
      <vt:lpstr>Wingdings</vt:lpstr>
      <vt:lpstr>Wingdings 3</vt:lpstr>
      <vt:lpstr>Facet</vt:lpstr>
      <vt:lpstr>Welkom Havo 5.</vt:lpstr>
      <vt:lpstr>Agenda aankomende 3 lessen.</vt:lpstr>
      <vt:lpstr>PowerPoint-presentatie</vt:lpstr>
      <vt:lpstr>PowerPoint-presentatie</vt:lpstr>
      <vt:lpstr>PowerPoint-presentatie</vt:lpstr>
      <vt:lpstr>Examenopgave 2015-1 opgave 4</vt:lpstr>
      <vt:lpstr>PowerPoint-presentatie</vt:lpstr>
      <vt:lpstr>PowerPoint-presentatie</vt:lpstr>
      <vt:lpstr>PowerPoint-presentatie</vt:lpstr>
      <vt:lpstr>Domein G risico en informatie.</vt:lpstr>
      <vt:lpstr>Begrippen die hiermee te maken hebben. </vt:lpstr>
      <vt:lpstr>PowerPoint-presentatie</vt:lpstr>
      <vt:lpstr>Hoe wordt de premie bepaald?</vt:lpstr>
      <vt:lpstr>Wie verzekeren zich?</vt:lpstr>
      <vt:lpstr>Je neemt meer risico.</vt:lpstr>
      <vt:lpstr>Hoe ontstaat averechtse selectie en moreel wangedrag?</vt:lpstr>
      <vt:lpstr>Hoe gaan we averechtse selectie tegen: hoe voorkomen we dat alleen slechte risico's zich verzekeren. </vt:lpstr>
      <vt:lpstr>Risico en beleggen.</vt:lpstr>
      <vt:lpstr>Risicovol: aandelen.</vt:lpstr>
      <vt:lpstr>Minder Risicovol: (staats) obligaties </vt:lpstr>
      <vt:lpstr>Interacties tussen aandelen en obligaties.</vt:lpstr>
      <vt:lpstr>Bedrijven en aantrekken vermogen.</vt:lpstr>
      <vt:lpstr>Examenopgave 2015-1 opgave 5. kiezen voor aanvulling of aftrek.</vt:lpstr>
      <vt:lpstr>PowerPoint-presentatie</vt:lpstr>
      <vt:lpstr>PowerPoint-presentatie</vt:lpstr>
      <vt:lpstr>Examenopgave 2016-1 opgave 3 zorgwekkende kosten</vt:lpstr>
      <vt:lpstr>PowerPoint-presentatie</vt:lpstr>
      <vt:lpstr>PowerPoint-presentatie</vt:lpstr>
      <vt:lpstr>PowerPoint-presentatie</vt:lpstr>
      <vt:lpstr>PowerPoint-presentatie</vt:lpstr>
      <vt:lpstr>Examenopgave 2014-1 opgave 5 studeren is investeren.</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130</cp:revision>
  <dcterms:created xsi:type="dcterms:W3CDTF">2017-08-27T09:00:36Z</dcterms:created>
  <dcterms:modified xsi:type="dcterms:W3CDTF">2018-03-10T10:46:47Z</dcterms:modified>
</cp:coreProperties>
</file>